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5"/>
  </p:sldMasterIdLst>
  <p:notesMasterIdLst>
    <p:notesMasterId r:id="rId24"/>
  </p:notesMasterIdLst>
  <p:handoutMasterIdLst>
    <p:handoutMasterId r:id="rId25"/>
  </p:handoutMasterIdLst>
  <p:sldIdLst>
    <p:sldId id="281" r:id="rId6"/>
    <p:sldId id="296" r:id="rId7"/>
    <p:sldId id="307" r:id="rId8"/>
    <p:sldId id="314" r:id="rId9"/>
    <p:sldId id="315" r:id="rId10"/>
    <p:sldId id="316" r:id="rId11"/>
    <p:sldId id="317" r:id="rId12"/>
    <p:sldId id="318" r:id="rId13"/>
    <p:sldId id="325" r:id="rId14"/>
    <p:sldId id="326" r:id="rId15"/>
    <p:sldId id="330" r:id="rId16"/>
    <p:sldId id="321" r:id="rId17"/>
    <p:sldId id="320" r:id="rId18"/>
    <p:sldId id="327" r:id="rId19"/>
    <p:sldId id="328" r:id="rId20"/>
    <p:sldId id="329" r:id="rId21"/>
    <p:sldId id="319" r:id="rId22"/>
    <p:sldId id="303" r:id="rId23"/>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8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chard Curzon" initials="RC" lastIdx="1" clrIdx="0">
    <p:extLst/>
  </p:cmAuthor>
  <p:cmAuthor id="2" name="Cristina Roman" initials="CR" lastIdx="10" clrIdx="1">
    <p:extLst/>
  </p:cmAuthor>
  <p:cmAuthor id="3" name="Alina Socaciu" initials="AS" lastIdx="1" clrIdx="2">
    <p:extLst>
      <p:ext uri="{19B8F6BF-5375-455C-9EA6-DF929625EA0E}">
        <p15:presenceInfo xmlns:p15="http://schemas.microsoft.com/office/powerpoint/2012/main" userId="S-1-5-21-399871292-1067541598-702843834-7268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411B"/>
    <a:srgbClr val="DF411C"/>
    <a:srgbClr val="DC5D2A"/>
    <a:srgbClr val="7F8781"/>
    <a:srgbClr val="EEEEEE"/>
    <a:srgbClr val="000000"/>
    <a:srgbClr val="DE412F"/>
    <a:srgbClr val="4A4E52"/>
    <a:srgbClr val="E3E8EB"/>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5405" autoAdjust="0"/>
  </p:normalViewPr>
  <p:slideViewPr>
    <p:cSldViewPr snapToGrid="0">
      <p:cViewPr varScale="1">
        <p:scale>
          <a:sx n="83" d="100"/>
          <a:sy n="83" d="100"/>
        </p:scale>
        <p:origin x="643" y="82"/>
      </p:cViewPr>
      <p:guideLst>
        <p:guide orient="horz" pos="88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822"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GB" dirty="0"/>
          </a:p>
        </p:txBody>
      </p:sp>
      <p:sp>
        <p:nvSpPr>
          <p:cNvPr id="3" name="Date Placeholder 2"/>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F4985468-EA09-47E3-8036-5BF84197CAEF}" type="datetimeFigureOut">
              <a:rPr lang="en-GB" smtClean="0"/>
              <a:t>07/04/2019</a:t>
            </a:fld>
            <a:endParaRPr lang="en-GB" dirty="0"/>
          </a:p>
        </p:txBody>
      </p:sp>
      <p:sp>
        <p:nvSpPr>
          <p:cNvPr id="4" name="Footer Placeholder 3"/>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dirty="0"/>
          </a:p>
        </p:txBody>
      </p:sp>
      <p:sp>
        <p:nvSpPr>
          <p:cNvPr id="5" name="Slide Number Placeholder 4"/>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D7B2011F-DB26-4689-9E20-378C13B1A818}" type="slidenum">
              <a:rPr lang="en-GB" smtClean="0"/>
              <a:t>‹#›</a:t>
            </a:fld>
            <a:endParaRPr lang="en-GB" dirty="0"/>
          </a:p>
        </p:txBody>
      </p:sp>
    </p:spTree>
    <p:extLst>
      <p:ext uri="{BB962C8B-B14F-4D97-AF65-F5344CB8AC3E}">
        <p14:creationId xmlns:p14="http://schemas.microsoft.com/office/powerpoint/2010/main" val="9165702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GB" dirty="0"/>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C303BD5E-F603-431C-B79D-697385AE35AF}" type="datetimeFigureOut">
              <a:rPr lang="en-GB" smtClean="0"/>
              <a:t>07/04/2019</a:t>
            </a:fld>
            <a:endParaRPr lang="en-GB" dirty="0"/>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dirty="0"/>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dirty="0"/>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DC59FDB4-792A-4C30-B3CA-9A37EF575B96}" type="slidenum">
              <a:rPr lang="en-GB" smtClean="0"/>
              <a:t>‹#›</a:t>
            </a:fld>
            <a:endParaRPr lang="en-GB" dirty="0"/>
          </a:p>
        </p:txBody>
      </p:sp>
    </p:spTree>
    <p:extLst>
      <p:ext uri="{BB962C8B-B14F-4D97-AF65-F5344CB8AC3E}">
        <p14:creationId xmlns:p14="http://schemas.microsoft.com/office/powerpoint/2010/main" val="1052104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aws.amazon.com/serverless/#Serverless_Application_Use_Case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ws.amazon.com/polly/what-is-text-to-speech/"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ws.amazon.com/what-is-cloud-object-storage/"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Infrastructure as a Service provides you with the highest level of flexibility and management control over your IT resources and is most similar to existing IT resources that many IT departments and developers are familiar with today.</a:t>
            </a:r>
          </a:p>
          <a:p>
            <a:r>
              <a:rPr lang="en-US" sz="1200" b="0" i="0" kern="1200" dirty="0" smtClean="0">
                <a:solidFill>
                  <a:schemeClr val="tx1"/>
                </a:solidFill>
                <a:effectLst/>
                <a:latin typeface="+mn-lt"/>
                <a:ea typeface="+mn-ea"/>
                <a:cs typeface="+mn-cs"/>
              </a:rPr>
              <a:t>Platforms as a service remove the need for organizations to manage the underlying infrastructure (usually hardware and operating systems) and allow you to focus on the deployment and management of your applications.</a:t>
            </a:r>
          </a:p>
          <a:p>
            <a:r>
              <a:rPr lang="en-US" sz="1200" b="0" i="0" kern="1200" dirty="0" smtClean="0">
                <a:solidFill>
                  <a:schemeClr val="tx1"/>
                </a:solidFill>
                <a:effectLst/>
                <a:latin typeface="+mn-lt"/>
                <a:ea typeface="+mn-ea"/>
                <a:cs typeface="+mn-cs"/>
              </a:rPr>
              <a:t>Software as a Service provides you with a completed product that is run and managed by the service provider.</a:t>
            </a:r>
          </a:p>
        </p:txBody>
      </p:sp>
      <p:sp>
        <p:nvSpPr>
          <p:cNvPr id="4" name="Slide Number Placeholder 3"/>
          <p:cNvSpPr>
            <a:spLocks noGrp="1"/>
          </p:cNvSpPr>
          <p:nvPr>
            <p:ph type="sldNum" sz="quarter" idx="10"/>
          </p:nvPr>
        </p:nvSpPr>
        <p:spPr/>
        <p:txBody>
          <a:bodyPr/>
          <a:lstStyle/>
          <a:p>
            <a:fld id="{DC59FDB4-792A-4C30-B3CA-9A37EF575B96}" type="slidenum">
              <a:rPr lang="en-GB" smtClean="0"/>
              <a:t>3</a:t>
            </a:fld>
            <a:endParaRPr lang="en-GB" dirty="0"/>
          </a:p>
        </p:txBody>
      </p:sp>
    </p:spTree>
    <p:extLst>
      <p:ext uri="{BB962C8B-B14F-4D97-AF65-F5344CB8AC3E}">
        <p14:creationId xmlns:p14="http://schemas.microsoft.com/office/powerpoint/2010/main" val="2522714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Serverless applications don't require you to provision, scale, and manage any servers. You can build them for </a:t>
            </a:r>
            <a:r>
              <a:rPr lang="en-US" sz="1200" b="0" i="0" u="none" strike="noStrike" kern="1200" dirty="0" smtClean="0">
                <a:solidFill>
                  <a:schemeClr val="tx1"/>
                </a:solidFill>
                <a:effectLst/>
                <a:latin typeface="+mn-lt"/>
                <a:ea typeface="+mn-ea"/>
                <a:cs typeface="+mn-cs"/>
                <a:hlinkClick r:id="rId3"/>
              </a:rPr>
              <a:t>nearly any type of application</a:t>
            </a:r>
            <a:r>
              <a:rPr lang="en-US" sz="1200" b="0" i="0" kern="1200" dirty="0" smtClean="0">
                <a:solidFill>
                  <a:schemeClr val="tx1"/>
                </a:solidFill>
                <a:effectLst/>
                <a:latin typeface="+mn-lt"/>
                <a:ea typeface="+mn-ea"/>
                <a:cs typeface="+mn-cs"/>
              </a:rPr>
              <a:t> or backend service, and everything required to run and scale your application with high availability is handled for you.</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4</a:t>
            </a:fld>
            <a:endParaRPr lang="en-GB" dirty="0"/>
          </a:p>
        </p:txBody>
      </p:sp>
    </p:spTree>
    <p:extLst>
      <p:ext uri="{BB962C8B-B14F-4D97-AF65-F5344CB8AC3E}">
        <p14:creationId xmlns:p14="http://schemas.microsoft.com/office/powerpoint/2010/main" val="2064670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Amazon Polly is a service that turns text into lifelike speech, allowing you to create applications that talk, and build entirely new categories of speech-enabled products. Amazon Polly is a </a:t>
            </a:r>
            <a:r>
              <a:rPr lang="en-US" sz="1200" b="0" i="0" u="none" strike="noStrike" kern="1200" dirty="0" smtClean="0">
                <a:solidFill>
                  <a:schemeClr val="tx1"/>
                </a:solidFill>
                <a:effectLst/>
                <a:latin typeface="+mn-lt"/>
                <a:ea typeface="+mn-ea"/>
                <a:cs typeface="+mn-cs"/>
                <a:hlinkClick r:id="rId3"/>
              </a:rPr>
              <a:t>Text-to-Speech</a:t>
            </a:r>
            <a:r>
              <a:rPr lang="en-US" sz="1200" b="0" i="0" kern="1200" dirty="0" smtClean="0">
                <a:solidFill>
                  <a:schemeClr val="tx1"/>
                </a:solidFill>
                <a:effectLst/>
                <a:latin typeface="+mn-lt"/>
                <a:ea typeface="+mn-ea"/>
                <a:cs typeface="+mn-cs"/>
              </a:rPr>
              <a:t> service that uses advanced deep learning technologies to synthesize speech that sounds like a human voice.</a:t>
            </a:r>
          </a:p>
          <a:p>
            <a:r>
              <a:rPr lang="en-US" sz="1200" b="0" i="0" kern="1200" dirty="0" smtClean="0">
                <a:solidFill>
                  <a:schemeClr val="tx1"/>
                </a:solidFill>
                <a:effectLst/>
                <a:latin typeface="+mn-lt"/>
                <a:ea typeface="+mn-ea"/>
                <a:cs typeface="+mn-cs"/>
              </a:rPr>
              <a:t>With dozens of lifelike voices across a variety of languages, you can select the ideal voice and build speech-enabled applications that work in many different countries.</a:t>
            </a:r>
          </a:p>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6</a:t>
            </a:fld>
            <a:endParaRPr lang="en-GB" dirty="0"/>
          </a:p>
        </p:txBody>
      </p:sp>
    </p:spTree>
    <p:extLst>
      <p:ext uri="{BB962C8B-B14F-4D97-AF65-F5344CB8AC3E}">
        <p14:creationId xmlns:p14="http://schemas.microsoft.com/office/powerpoint/2010/main" val="3589743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Companies today need the ability to simply and securely collect, store, and analyze their data at a massive scale. Amazon S3 is </a:t>
            </a:r>
            <a:r>
              <a:rPr lang="en-US" sz="1200" b="0" i="0" u="none" strike="noStrike" kern="1200" dirty="0" smtClean="0">
                <a:solidFill>
                  <a:schemeClr val="tx1"/>
                </a:solidFill>
                <a:effectLst/>
                <a:latin typeface="+mn-lt"/>
                <a:ea typeface="+mn-ea"/>
                <a:cs typeface="+mn-cs"/>
                <a:hlinkClick r:id="rId3"/>
              </a:rPr>
              <a:t>object storage</a:t>
            </a:r>
            <a:r>
              <a:rPr lang="en-US" sz="1200" b="0" i="0" kern="1200" dirty="0" smtClean="0">
                <a:solidFill>
                  <a:schemeClr val="tx1"/>
                </a:solidFill>
                <a:effectLst/>
                <a:latin typeface="+mn-lt"/>
                <a:ea typeface="+mn-ea"/>
                <a:cs typeface="+mn-cs"/>
              </a:rPr>
              <a:t> built to store and retrieve any amount of data from anywhere – web sites and mobile apps, corporate applications, and data from </a:t>
            </a:r>
            <a:r>
              <a:rPr lang="en-US" sz="1200" b="0" i="0" kern="1200" dirty="0" err="1" smtClean="0">
                <a:solidFill>
                  <a:schemeClr val="tx1"/>
                </a:solidFill>
                <a:effectLst/>
                <a:latin typeface="+mn-lt"/>
                <a:ea typeface="+mn-ea"/>
                <a:cs typeface="+mn-cs"/>
              </a:rPr>
              <a:t>IoT</a:t>
            </a:r>
            <a:r>
              <a:rPr lang="en-US" sz="1200" b="0" i="0" kern="1200" dirty="0" smtClean="0">
                <a:solidFill>
                  <a:schemeClr val="tx1"/>
                </a:solidFill>
                <a:effectLst/>
                <a:latin typeface="+mn-lt"/>
                <a:ea typeface="+mn-ea"/>
                <a:cs typeface="+mn-cs"/>
              </a:rPr>
              <a:t> sensors or devices. It is designed to deliver 99.999999999% durability, and stores data for millions of applications used by market leaders in every industry. S3 provides comprehensive security and compliance capabilities that meet even the most stringent regulatory requirements. It gives customers flexibility in the way they manage data for cost optimization, access control, and compliance. S3 provides query-in-place functionality, allowing you to run powerful analytics directly on your data at rest in S3. And Amazon S3 is the most supported cloud storage service available, with integration from the largest community of third-party solutions, systems integrator partners, and other AWS services.</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7</a:t>
            </a:fld>
            <a:endParaRPr lang="en-GB" dirty="0"/>
          </a:p>
        </p:txBody>
      </p:sp>
    </p:spTree>
    <p:extLst>
      <p:ext uri="{BB962C8B-B14F-4D97-AF65-F5344CB8AC3E}">
        <p14:creationId xmlns:p14="http://schemas.microsoft.com/office/powerpoint/2010/main" val="4068481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It's a fully managed, multi-region, multi-master database that provides consistent single-digit millisecond latency, and offers built-in security, backup and restore, and in-memory caching.</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8</a:t>
            </a:fld>
            <a:endParaRPr lang="en-GB" dirty="0"/>
          </a:p>
        </p:txBody>
      </p:sp>
    </p:spTree>
    <p:extLst>
      <p:ext uri="{BB962C8B-B14F-4D97-AF65-F5344CB8AC3E}">
        <p14:creationId xmlns:p14="http://schemas.microsoft.com/office/powerpoint/2010/main" val="191758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Amazon Translate is a neural machine translation service that delivers fast, high-quality, and affordable language translation. Neural machine translation is a form of language translation automation that uses deep learning models to deliver more accurate and more natural sounding translation than traditional statistical and rule-based translation algorithms. Amazon Translate allows you to localize content - such as websites and applications - for international users, and to easily translate large volumes of text efficiently.</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9</a:t>
            </a:fld>
            <a:endParaRPr lang="en-GB" dirty="0"/>
          </a:p>
        </p:txBody>
      </p:sp>
    </p:spTree>
    <p:extLst>
      <p:ext uri="{BB962C8B-B14F-4D97-AF65-F5344CB8AC3E}">
        <p14:creationId xmlns:p14="http://schemas.microsoft.com/office/powerpoint/2010/main" val="3324150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11</a:t>
            </a:fld>
            <a:endParaRPr lang="en-GB" dirty="0"/>
          </a:p>
        </p:txBody>
      </p:sp>
    </p:spTree>
    <p:extLst>
      <p:ext uri="{BB962C8B-B14F-4D97-AF65-F5344CB8AC3E}">
        <p14:creationId xmlns:p14="http://schemas.microsoft.com/office/powerpoint/2010/main" val="773938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PlaceHolder 1"/>
          <p:cNvSpPr>
            <a:spLocks noGrp="1" noRot="1" noChangeAspect="1"/>
          </p:cNvSpPr>
          <p:nvPr>
            <p:ph type="sldImg"/>
          </p:nvPr>
        </p:nvSpPr>
        <p:spPr>
          <a:xfrm>
            <a:off x="479520" y="1279440"/>
            <a:ext cx="6139440" cy="3453480"/>
          </a:xfrm>
          <a:prstGeom prst="rect">
            <a:avLst/>
          </a:prstGeom>
        </p:spPr>
      </p:sp>
      <p:sp>
        <p:nvSpPr>
          <p:cNvPr id="361" name="PlaceHolder 2"/>
          <p:cNvSpPr>
            <a:spLocks noGrp="1"/>
          </p:cNvSpPr>
          <p:nvPr>
            <p:ph type="body"/>
          </p:nvPr>
        </p:nvSpPr>
        <p:spPr>
          <a:xfrm>
            <a:off x="709920" y="4925520"/>
            <a:ext cx="5678280" cy="4028760"/>
          </a:xfrm>
          <a:prstGeom prst="rect">
            <a:avLst/>
          </a:prstGeom>
        </p:spPr>
        <p:txBody>
          <a:bodyPr lIns="99000" tIns="49680" rIns="99000" bIns="49680"/>
          <a:lstStyle/>
          <a:p>
            <a:endParaRPr lang="en-US" sz="2000" b="0" strike="noStrike" spc="-1">
              <a:latin typeface="Arial"/>
            </a:endParaRPr>
          </a:p>
        </p:txBody>
      </p:sp>
      <p:sp>
        <p:nvSpPr>
          <p:cNvPr id="362" name="CustomShape 3"/>
          <p:cNvSpPr/>
          <p:nvPr/>
        </p:nvSpPr>
        <p:spPr>
          <a:xfrm>
            <a:off x="4021200" y="9721080"/>
            <a:ext cx="3075120" cy="512280"/>
          </a:xfrm>
          <a:prstGeom prst="rect">
            <a:avLst/>
          </a:prstGeom>
          <a:noFill/>
          <a:ln>
            <a:noFill/>
          </a:ln>
        </p:spPr>
        <p:style>
          <a:lnRef idx="0">
            <a:scrgbClr r="0" g="0" b="0"/>
          </a:lnRef>
          <a:fillRef idx="0">
            <a:scrgbClr r="0" g="0" b="0"/>
          </a:fillRef>
          <a:effectRef idx="0">
            <a:scrgbClr r="0" g="0" b="0"/>
          </a:effectRef>
          <a:fontRef idx="minor"/>
        </p:style>
        <p:txBody>
          <a:bodyPr lIns="99000" tIns="49680" rIns="99000" bIns="49680" anchor="b"/>
          <a:lstStyle/>
          <a:p>
            <a:pPr algn="r">
              <a:lnSpc>
                <a:spcPct val="100000"/>
              </a:lnSpc>
            </a:pPr>
            <a:fld id="{9BB88460-1125-4067-8612-8BB3819A34DC}" type="slidenum">
              <a:rPr lang="en-US" sz="1300" b="0" strike="noStrike" spc="-1">
                <a:solidFill>
                  <a:srgbClr val="000000"/>
                </a:solidFill>
                <a:latin typeface="+mn-lt"/>
                <a:ea typeface="+mn-ea"/>
              </a:rPr>
              <a:t>12</a:t>
            </a:fld>
            <a:endParaRPr lang="en-US" sz="1300" b="0" strike="noStrike" spc="-1">
              <a:latin typeface="Arial"/>
            </a:endParaRPr>
          </a:p>
        </p:txBody>
      </p:sp>
    </p:spTree>
    <p:extLst>
      <p:ext uri="{BB962C8B-B14F-4D97-AF65-F5344CB8AC3E}">
        <p14:creationId xmlns:p14="http://schemas.microsoft.com/office/powerpoint/2010/main" val="2871352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PlaceHolder 1"/>
          <p:cNvSpPr>
            <a:spLocks noGrp="1" noRot="1" noChangeAspect="1"/>
          </p:cNvSpPr>
          <p:nvPr>
            <p:ph type="sldImg"/>
          </p:nvPr>
        </p:nvSpPr>
        <p:spPr>
          <a:xfrm>
            <a:off x="479425" y="1279525"/>
            <a:ext cx="6138863" cy="3452813"/>
          </a:xfrm>
          <a:prstGeom prst="rect">
            <a:avLst/>
          </a:prstGeom>
        </p:spPr>
      </p:sp>
      <p:sp>
        <p:nvSpPr>
          <p:cNvPr id="358" name="PlaceHolder 2"/>
          <p:cNvSpPr>
            <a:spLocks noGrp="1"/>
          </p:cNvSpPr>
          <p:nvPr>
            <p:ph type="body"/>
          </p:nvPr>
        </p:nvSpPr>
        <p:spPr>
          <a:xfrm>
            <a:off x="709920" y="4925520"/>
            <a:ext cx="5678280" cy="4028760"/>
          </a:xfrm>
          <a:prstGeom prst="rect">
            <a:avLst/>
          </a:prstGeom>
        </p:spPr>
        <p:txBody>
          <a:bodyPr lIns="99000" tIns="49680" rIns="99000" bIns="49680"/>
          <a:lstStyle/>
          <a:p>
            <a:endParaRPr lang="en-US" sz="2000" b="0" strike="noStrike" spc="-1">
              <a:latin typeface="Arial"/>
            </a:endParaRPr>
          </a:p>
        </p:txBody>
      </p:sp>
      <p:sp>
        <p:nvSpPr>
          <p:cNvPr id="359" name="CustomShape 3"/>
          <p:cNvSpPr/>
          <p:nvPr/>
        </p:nvSpPr>
        <p:spPr>
          <a:xfrm>
            <a:off x="4021200" y="9721080"/>
            <a:ext cx="3075120" cy="512280"/>
          </a:xfrm>
          <a:prstGeom prst="rect">
            <a:avLst/>
          </a:prstGeom>
          <a:noFill/>
          <a:ln>
            <a:noFill/>
          </a:ln>
        </p:spPr>
        <p:style>
          <a:lnRef idx="0">
            <a:scrgbClr r="0" g="0" b="0"/>
          </a:lnRef>
          <a:fillRef idx="0">
            <a:scrgbClr r="0" g="0" b="0"/>
          </a:fillRef>
          <a:effectRef idx="0">
            <a:scrgbClr r="0" g="0" b="0"/>
          </a:effectRef>
          <a:fontRef idx="minor"/>
        </p:style>
        <p:txBody>
          <a:bodyPr lIns="99000" tIns="49680" rIns="99000" bIns="49680" anchor="b"/>
          <a:lstStyle/>
          <a:p>
            <a:pPr algn="r">
              <a:lnSpc>
                <a:spcPct val="100000"/>
              </a:lnSpc>
            </a:pPr>
            <a:fld id="{81614AE0-A54E-430C-9F19-7557E5E2D186}" type="slidenum">
              <a:rPr lang="en-US" sz="1300" b="0" strike="noStrike" spc="-1">
                <a:solidFill>
                  <a:srgbClr val="000000"/>
                </a:solidFill>
                <a:latin typeface="+mn-lt"/>
                <a:ea typeface="+mn-ea"/>
              </a:rPr>
              <a:t>13</a:t>
            </a:fld>
            <a:endParaRPr lang="en-US" sz="1300" b="0" strike="noStrike" spc="-1">
              <a:latin typeface="Arial"/>
            </a:endParaRPr>
          </a:p>
        </p:txBody>
      </p:sp>
    </p:spTree>
    <p:extLst>
      <p:ext uri="{BB962C8B-B14F-4D97-AF65-F5344CB8AC3E}">
        <p14:creationId xmlns:p14="http://schemas.microsoft.com/office/powerpoint/2010/main" val="14159355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9" name="Title 1"/>
          <p:cNvSpPr>
            <a:spLocks noGrp="1"/>
          </p:cNvSpPr>
          <p:nvPr>
            <p:ph type="title" hasCustomPrompt="1"/>
          </p:nvPr>
        </p:nvSpPr>
        <p:spPr>
          <a:xfrm>
            <a:off x="1394460" y="3404110"/>
            <a:ext cx="7254240" cy="1063387"/>
          </a:xfrm>
        </p:spPr>
        <p:txBody>
          <a:bodyPr wrap="square" lIns="0" anchor="b" anchorCtr="0">
            <a:normAutofit/>
          </a:bodyPr>
          <a:lstStyle>
            <a:lvl1pPr marL="0" algn="l" defTabSz="914400" rtl="0" eaLnBrk="1" latinLnBrk="0" hangingPunct="1">
              <a:lnSpc>
                <a:spcPct val="70000"/>
              </a:lnSpc>
              <a:spcBef>
                <a:spcPct val="0"/>
              </a:spcBef>
              <a:buNone/>
              <a:defRPr lang="en-GB" sz="4800" b="1" kern="1200" cap="all" baseline="0" dirty="0">
                <a:solidFill>
                  <a:srgbClr val="000000"/>
                </a:solidFill>
                <a:latin typeface="Arial Narrow" charset="0"/>
                <a:ea typeface="Arial Narrow" charset="0"/>
                <a:cs typeface="Arial Narrow" charset="0"/>
              </a:defRPr>
            </a:lvl1pPr>
          </a:lstStyle>
          <a:p>
            <a:r>
              <a:rPr lang="en-US" dirty="0" smtClean="0"/>
              <a:t>TITLE GOES HERE. It may stretch to two lines.</a:t>
            </a:r>
            <a:endParaRPr lang="en-GB" dirty="0"/>
          </a:p>
        </p:txBody>
      </p:sp>
      <p:sp>
        <p:nvSpPr>
          <p:cNvPr id="11" name="Content Placeholder 2"/>
          <p:cNvSpPr>
            <a:spLocks noGrp="1"/>
          </p:cNvSpPr>
          <p:nvPr>
            <p:ph idx="13" hasCustomPrompt="1"/>
          </p:nvPr>
        </p:nvSpPr>
        <p:spPr>
          <a:xfrm>
            <a:off x="1394460" y="4533900"/>
            <a:ext cx="7254240" cy="1042606"/>
          </a:xfrm>
        </p:spPr>
        <p:txBody>
          <a:bodyPr lIns="0"/>
          <a:lstStyle>
            <a:lvl1pPr marL="342900" marR="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US" sz="2200" b="0" kern="1200" cap="all" baseline="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This is subtitle text it can It can also go to additional lines if necessary. If this goes to multiple lines it looks like this.</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pic>
        <p:nvPicPr>
          <p:cNvPr id="12" name="endava-new-logo.png"/>
          <p:cNvPicPr>
            <a:picLocks noChangeAspect="1"/>
          </p:cNvPicPr>
          <p:nvPr userDrawn="1"/>
        </p:nvPicPr>
        <p:blipFill>
          <a:blip r:embed="rId2">
            <a:extLst/>
          </a:blip>
          <a:stretch>
            <a:fillRect/>
          </a:stretch>
        </p:blipFill>
        <p:spPr>
          <a:xfrm>
            <a:off x="785605" y="1190270"/>
            <a:ext cx="2440870" cy="806337"/>
          </a:xfrm>
          <a:prstGeom prst="rect">
            <a:avLst/>
          </a:prstGeom>
          <a:ln w="12700">
            <a:miter lim="400000"/>
          </a:ln>
        </p:spPr>
      </p:pic>
    </p:spTree>
    <p:extLst>
      <p:ext uri="{BB962C8B-B14F-4D97-AF65-F5344CB8AC3E}">
        <p14:creationId xmlns:p14="http://schemas.microsoft.com/office/powerpoint/2010/main" val="267353256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yments success story 2">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46455" r="14816"/>
          <a:stretch/>
        </p:blipFill>
        <p:spPr>
          <a:xfrm>
            <a:off x="-1" y="0"/>
            <a:ext cx="3984107" cy="6858000"/>
          </a:xfrm>
          <a:prstGeom prst="rect">
            <a:avLst/>
          </a:prstGeom>
        </p:spPr>
      </p:pic>
      <p:sp>
        <p:nvSpPr>
          <p:cNvPr id="9" name="Rectangle 8"/>
          <p:cNvSpPr/>
          <p:nvPr userDrawn="1"/>
        </p:nvSpPr>
        <p:spPr>
          <a:xfrm>
            <a:off x="-27214"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73055579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sset &amp; Wealth Management Success Story">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1140" r="27729"/>
          <a:stretch/>
        </p:blipFill>
        <p:spPr>
          <a:xfrm>
            <a:off x="0" y="0"/>
            <a:ext cx="4231178" cy="6858000"/>
          </a:xfrm>
          <a:prstGeom prst="rect">
            <a:avLst/>
          </a:prstGeom>
        </p:spPr>
      </p:pic>
      <p:sp>
        <p:nvSpPr>
          <p:cNvPr id="9" name="Rectangle 8"/>
          <p:cNvSpPr/>
          <p:nvPr userDrawn="1"/>
        </p:nvSpPr>
        <p:spPr>
          <a:xfrm>
            <a:off x="-27958" y="-1"/>
            <a:ext cx="4697682" cy="6858001"/>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94949460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nking success story">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51334" r="7453"/>
          <a:stretch/>
        </p:blipFill>
        <p:spPr>
          <a:xfrm>
            <a:off x="-8313" y="0"/>
            <a:ext cx="4239492" cy="6858000"/>
          </a:xfrm>
          <a:prstGeom prst="rect">
            <a:avLst/>
          </a:prstGeom>
        </p:spPr>
      </p:pic>
      <p:sp>
        <p:nvSpPr>
          <p:cNvPr id="9" name="Rectangle 8"/>
          <p:cNvSpPr/>
          <p:nvPr userDrawn="1"/>
        </p:nvSpPr>
        <p:spPr>
          <a:xfrm>
            <a:off x="-32115"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28109691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surance success story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37908" r="22819"/>
          <a:stretch/>
        </p:blipFill>
        <p:spPr>
          <a:xfrm>
            <a:off x="-1" y="0"/>
            <a:ext cx="4039985" cy="6858000"/>
          </a:xfrm>
          <a:prstGeom prst="rect">
            <a:avLst/>
          </a:prstGeom>
        </p:spPr>
      </p:pic>
      <p:sp>
        <p:nvSpPr>
          <p:cNvPr id="9" name="Rectangle 8"/>
          <p:cNvSpPr/>
          <p:nvPr userDrawn="1"/>
        </p:nvSpPr>
        <p:spPr>
          <a:xfrm>
            <a:off x="-2" y="0"/>
            <a:ext cx="4368833"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64889648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surance success story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6595" r="24213"/>
          <a:stretch/>
        </p:blipFill>
        <p:spPr>
          <a:xfrm>
            <a:off x="0" y="0"/>
            <a:ext cx="4031673" cy="6858000"/>
          </a:xfrm>
          <a:prstGeom prst="rect">
            <a:avLst/>
          </a:prstGeom>
        </p:spPr>
      </p:pic>
      <p:sp>
        <p:nvSpPr>
          <p:cNvPr id="9" name="Rectangle 8"/>
          <p:cNvSpPr/>
          <p:nvPr userDrawn="1"/>
        </p:nvSpPr>
        <p:spPr>
          <a:xfrm>
            <a:off x="-27958" y="-1"/>
            <a:ext cx="4697682" cy="6858001"/>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218804254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37953" r="21239"/>
          <a:stretch/>
        </p:blipFill>
        <p:spPr>
          <a:xfrm>
            <a:off x="-1" y="0"/>
            <a:ext cx="4197927" cy="6858000"/>
          </a:xfrm>
          <a:prstGeom prst="rect">
            <a:avLst/>
          </a:prstGeom>
        </p:spPr>
      </p:pic>
      <p:sp>
        <p:nvSpPr>
          <p:cNvPr id="9" name="Rectangle 8"/>
          <p:cNvSpPr/>
          <p:nvPr userDrawn="1"/>
        </p:nvSpPr>
        <p:spPr>
          <a:xfrm>
            <a:off x="-1" y="0"/>
            <a:ext cx="4447804"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76150893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MT Success story 1">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28294" r="26548"/>
          <a:stretch/>
        </p:blipFill>
        <p:spPr>
          <a:xfrm>
            <a:off x="-24938" y="0"/>
            <a:ext cx="4164676" cy="6858000"/>
          </a:xfrm>
          <a:prstGeom prst="rect">
            <a:avLst/>
          </a:prstGeom>
        </p:spPr>
      </p:pic>
      <p:sp>
        <p:nvSpPr>
          <p:cNvPr id="9" name="Rectangle 8"/>
          <p:cNvSpPr/>
          <p:nvPr userDrawn="1"/>
        </p:nvSpPr>
        <p:spPr>
          <a:xfrm>
            <a:off x="-24938" y="-1"/>
            <a:ext cx="4697682" cy="6858001"/>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91346502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MT Success story 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r="57589"/>
          <a:stretch/>
        </p:blipFill>
        <p:spPr>
          <a:xfrm>
            <a:off x="-24939" y="0"/>
            <a:ext cx="4147903" cy="6858000"/>
          </a:xfrm>
          <a:prstGeom prst="rect">
            <a:avLst/>
          </a:prstGeom>
        </p:spPr>
      </p:pic>
      <p:sp>
        <p:nvSpPr>
          <p:cNvPr id="9" name="Rectangle 8"/>
          <p:cNvSpPr/>
          <p:nvPr userDrawn="1"/>
        </p:nvSpPr>
        <p:spPr>
          <a:xfrm>
            <a:off x="-40428"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88288318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MT Success story 3">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42942" t="31284" r="28561"/>
          <a:stretch/>
        </p:blipFill>
        <p:spPr>
          <a:xfrm>
            <a:off x="0" y="0"/>
            <a:ext cx="4139738" cy="6654985"/>
          </a:xfrm>
          <a:prstGeom prst="rect">
            <a:avLst/>
          </a:prstGeom>
        </p:spPr>
      </p:pic>
      <p:sp>
        <p:nvSpPr>
          <p:cNvPr id="9" name="Rectangle 8"/>
          <p:cNvSpPr/>
          <p:nvPr userDrawn="1"/>
        </p:nvSpPr>
        <p:spPr>
          <a:xfrm>
            <a:off x="0" y="0"/>
            <a:ext cx="4669724"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57108245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al Estate_Success story 1">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smtClean="0"/>
              <a:t>‹#›</a:t>
            </a:r>
            <a:endParaRPr lang="en-GB" dirty="0"/>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l="31460" r="25218"/>
          <a:stretch/>
        </p:blipFill>
        <p:spPr>
          <a:xfrm>
            <a:off x="-17755" y="0"/>
            <a:ext cx="4451210" cy="6858000"/>
          </a:xfrm>
          <a:prstGeom prst="rect">
            <a:avLst/>
          </a:prstGeom>
        </p:spPr>
      </p:pic>
      <p:sp>
        <p:nvSpPr>
          <p:cNvPr id="14" name="Rectangle 13"/>
          <p:cNvSpPr/>
          <p:nvPr userDrawn="1"/>
        </p:nvSpPr>
        <p:spPr>
          <a:xfrm>
            <a:off x="-27710" y="0"/>
            <a:ext cx="4461165"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oter Placeholder 3"/>
          <p:cNvSpPr>
            <a:spLocks noGrp="1"/>
          </p:cNvSpPr>
          <p:nvPr>
            <p:ph type="ftr" sz="quarter" idx="11"/>
          </p:nvPr>
        </p:nvSpPr>
        <p:spPr>
          <a:xfrm>
            <a:off x="4038600" y="6356362"/>
            <a:ext cx="4114800" cy="365125"/>
          </a:xfrm>
        </p:spPr>
        <p:txBody>
          <a:bodyPr/>
          <a:lstStyle/>
          <a:p>
            <a:endParaRPr lang="en-GB" dirty="0"/>
          </a:p>
        </p:txBody>
      </p:sp>
      <p:sp>
        <p:nvSpPr>
          <p:cNvPr id="16"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7" name="Picture 16"/>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117615711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20"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21"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25" name="Picture 24"/>
          <p:cNvPicPr>
            <a:picLocks noChangeAspect="1"/>
          </p:cNvPicPr>
          <p:nvPr userDrawn="1"/>
        </p:nvPicPr>
        <p:blipFill>
          <a:blip r:embed="rId2"/>
          <a:stretch>
            <a:fillRect/>
          </a:stretch>
        </p:blipFill>
        <p:spPr>
          <a:xfrm>
            <a:off x="11058524" y="6445284"/>
            <a:ext cx="812771" cy="268215"/>
          </a:xfrm>
          <a:prstGeom prst="rect">
            <a:avLst/>
          </a:prstGeom>
        </p:spPr>
      </p:pic>
      <p:sp>
        <p:nvSpPr>
          <p:cNvPr id="17"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2"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Page title</a:t>
            </a:r>
            <a:endParaRPr lang="en-GB" dirty="0"/>
          </a:p>
        </p:txBody>
      </p:sp>
      <p:sp>
        <p:nvSpPr>
          <p:cNvPr id="30" name="Content Placeholder 2"/>
          <p:cNvSpPr>
            <a:spLocks noGrp="1"/>
          </p:cNvSpPr>
          <p:nvPr>
            <p:ph idx="19" hasCustomPrompt="1"/>
          </p:nvPr>
        </p:nvSpPr>
        <p:spPr>
          <a:xfrm>
            <a:off x="1218690" y="1866607"/>
            <a:ext cx="9831977" cy="424732"/>
          </a:xfrm>
        </p:spPr>
        <p:txBody>
          <a:bodyPr lIns="0" anchor="b" anchorCtr="0">
            <a:sp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
        <p:nvSpPr>
          <p:cNvPr id="16" name="Content Placeholder 2"/>
          <p:cNvSpPr>
            <a:spLocks noGrp="1"/>
          </p:cNvSpPr>
          <p:nvPr>
            <p:ph idx="22"/>
          </p:nvPr>
        </p:nvSpPr>
        <p:spPr>
          <a:xfrm>
            <a:off x="1218690" y="3360613"/>
            <a:ext cx="9831977" cy="1201232"/>
          </a:xfrm>
        </p:spPr>
        <p:txBody>
          <a:bodyPr lIns="0" anchor="t"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chemeClr val="tx1"/>
                </a:solidFill>
                <a:latin typeface="+mn-lt"/>
                <a:ea typeface="Arial" charset="0"/>
                <a:cs typeface="Arial" charset="0"/>
              </a:defRPr>
            </a:lvl1pPr>
            <a:lvl2pPr marL="0" indent="0" algn="ctr">
              <a:buFontTx/>
              <a:buNone/>
              <a:defRPr sz="1600">
                <a:solidFill>
                  <a:schemeClr val="tx1"/>
                </a:solidFill>
              </a:defRPr>
            </a:lvl2pPr>
            <a:lvl3pPr marL="914400" indent="0" algn="ctr">
              <a:buClr>
                <a:srgbClr val="81ADB5"/>
              </a:buClr>
              <a:buFontTx/>
              <a:buNone/>
              <a:defRPr sz="1600">
                <a:solidFill>
                  <a:schemeClr val="tx1"/>
                </a:solidFill>
              </a:defRPr>
            </a:lvl3pPr>
            <a:lvl4pPr marL="1600200" indent="-228600" algn="ctr">
              <a:buFont typeface="Calibri" panose="020F0502020204030204" pitchFamily="34" charset="0"/>
              <a:buChar char="-"/>
              <a:defRPr sz="1400">
                <a:solidFill>
                  <a:schemeClr val="tx1"/>
                </a:solidFill>
              </a:defRPr>
            </a:lvl4pPr>
            <a:lvl5pPr algn="ct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0" name="Content Placeholder 2"/>
          <p:cNvSpPr>
            <a:spLocks noGrp="1"/>
          </p:cNvSpPr>
          <p:nvPr>
            <p:ph idx="23" hasCustomPrompt="1"/>
          </p:nvPr>
        </p:nvSpPr>
        <p:spPr>
          <a:xfrm>
            <a:off x="1218690" y="2595507"/>
            <a:ext cx="9831977" cy="424732"/>
          </a:xfrm>
        </p:spPr>
        <p:txBody>
          <a:bodyPr lIns="0" anchor="b" anchorCtr="0">
            <a:sp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chemeClr val="tx1"/>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Tree>
    <p:extLst>
      <p:ext uri="{BB962C8B-B14F-4D97-AF65-F5344CB8AC3E}">
        <p14:creationId xmlns:p14="http://schemas.microsoft.com/office/powerpoint/2010/main" val="79270700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isc - success story ">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GB" dirty="0"/>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4" name="Picture 13"/>
          <p:cNvPicPr>
            <a:picLocks noChangeAspect="1"/>
          </p:cNvPicPr>
          <p:nvPr userDrawn="1"/>
        </p:nvPicPr>
        <p:blipFill>
          <a:blip r:embed="rId2"/>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167294312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8" name="TextBox 19"/>
          <p:cNvSpPr txBox="1"/>
          <p:nvPr/>
        </p:nvSpPr>
        <p:spPr>
          <a:xfrm>
            <a:off x="4862147" y="322509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9" name="Title 1"/>
          <p:cNvSpPr>
            <a:spLocks noGrp="1"/>
          </p:cNvSpPr>
          <p:nvPr>
            <p:ph type="title" hasCustomPrompt="1"/>
          </p:nvPr>
        </p:nvSpPr>
        <p:spPr>
          <a:xfrm>
            <a:off x="3206888" y="2379387"/>
            <a:ext cx="7421880" cy="594213"/>
          </a:xfrm>
        </p:spPr>
        <p:txBody>
          <a:bodyPr wrap="square" lIns="0" tIns="0" rIns="0" bIns="0" anchor="t" anchorCtr="0">
            <a:normAutofit/>
          </a:bodyPr>
          <a:lstStyle>
            <a:lvl1pPr marL="0" algn="r" defTabSz="914400" rtl="0" eaLnBrk="1" latinLnBrk="0" hangingPunct="1">
              <a:lnSpc>
                <a:spcPct val="70000"/>
              </a:lnSpc>
              <a:spcBef>
                <a:spcPct val="0"/>
              </a:spcBef>
              <a:buNone/>
              <a:defRPr lang="en-GB" sz="4800" b="1" kern="1200" cap="none" baseline="0" dirty="0">
                <a:solidFill>
                  <a:srgbClr val="000000"/>
                </a:solidFill>
                <a:latin typeface="Arial Narrow" charset="0"/>
                <a:ea typeface="Arial Narrow" charset="0"/>
                <a:cs typeface="Arial Narrow" charset="0"/>
              </a:defRPr>
            </a:lvl1pPr>
          </a:lstStyle>
          <a:p>
            <a:r>
              <a:rPr lang="en-US" dirty="0" smtClean="0"/>
              <a:t>THANK YOU</a:t>
            </a:r>
            <a:endParaRPr lang="en-GB" dirty="0"/>
          </a:p>
        </p:txBody>
      </p:sp>
      <p:sp>
        <p:nvSpPr>
          <p:cNvPr id="4" name="Content Placeholder 2"/>
          <p:cNvSpPr>
            <a:spLocks noGrp="1"/>
          </p:cNvSpPr>
          <p:nvPr>
            <p:ph idx="20" hasCustomPrompt="1"/>
          </p:nvPr>
        </p:nvSpPr>
        <p:spPr>
          <a:xfrm>
            <a:off x="5590243" y="4671588"/>
            <a:ext cx="5038525" cy="216152"/>
          </a:xfrm>
        </p:spPr>
        <p:txBody>
          <a:bodyPr lIns="0" tIns="0" rIns="0" bIns="0"/>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rgbClr val="000000"/>
                </a:solidFill>
                <a:latin typeface="+mn-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+ 00 000 000 000</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5" name="Content Placeholder 2"/>
          <p:cNvSpPr>
            <a:spLocks noGrp="1"/>
          </p:cNvSpPr>
          <p:nvPr>
            <p:ph idx="21" hasCustomPrompt="1"/>
          </p:nvPr>
        </p:nvSpPr>
        <p:spPr>
          <a:xfrm>
            <a:off x="5590244" y="3532872"/>
            <a:ext cx="5038524" cy="448637"/>
          </a:xfrm>
        </p:spPr>
        <p:txBody>
          <a:bodyPr lIns="0" tIns="0" rIns="0" bIns="0" anchor="b" anchorCtr="0">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Name surname</a:t>
            </a:r>
          </a:p>
        </p:txBody>
      </p:sp>
      <p:sp>
        <p:nvSpPr>
          <p:cNvPr id="6" name="Content Placeholder 2"/>
          <p:cNvSpPr>
            <a:spLocks noGrp="1"/>
          </p:cNvSpPr>
          <p:nvPr>
            <p:ph idx="22" hasCustomPrompt="1"/>
          </p:nvPr>
        </p:nvSpPr>
        <p:spPr>
          <a:xfrm>
            <a:off x="5590244" y="4888429"/>
            <a:ext cx="5020417" cy="290153"/>
          </a:xfrm>
        </p:spPr>
        <p:txBody>
          <a:bodyPr lIns="0" tIns="0" rIns="0" bIns="0"/>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name.surname@endava.com</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7" name="Content Placeholder 2"/>
          <p:cNvSpPr>
            <a:spLocks noGrp="1"/>
          </p:cNvSpPr>
          <p:nvPr>
            <p:ph idx="23" hasCustomPrompt="1"/>
          </p:nvPr>
        </p:nvSpPr>
        <p:spPr>
          <a:xfrm>
            <a:off x="5590244" y="3981510"/>
            <a:ext cx="5038524" cy="210246"/>
          </a:xfrm>
        </p:spPr>
        <p:txBody>
          <a:bodyPr lIns="0" tIns="0" rIns="0" bIns="0" anchor="b" anchorCtr="0">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1" kern="1200" cap="all" baseline="0" dirty="0" smtClean="0">
                <a:solidFill>
                  <a:schemeClr val="tx1"/>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Job title</a:t>
            </a:r>
          </a:p>
        </p:txBody>
      </p:sp>
    </p:spTree>
    <p:extLst>
      <p:ext uri="{BB962C8B-B14F-4D97-AF65-F5344CB8AC3E}">
        <p14:creationId xmlns:p14="http://schemas.microsoft.com/office/powerpoint/2010/main" val="4165281076"/>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375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LIDE-RIGH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4952246" y="3054273"/>
            <a:ext cx="6401554" cy="3021340"/>
          </a:xfrm>
        </p:spPr>
        <p:txBody>
          <a:bodyPr lIns="0">
            <a:spAutoFit/>
          </a:bodyPr>
          <a:lstStyle>
            <a:lvl1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6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r">
              <a:buFontTx/>
              <a:buNone/>
              <a:defRPr sz="1600">
                <a:solidFill>
                  <a:schemeClr val="tx1"/>
                </a:solidFill>
              </a:defRPr>
            </a:lvl2pPr>
            <a:lvl3pPr marL="914400" indent="0" algn="r">
              <a:buClr>
                <a:srgbClr val="81ADB5"/>
              </a:buClr>
              <a:buFontTx/>
              <a:buNone/>
              <a:defRPr sz="1600">
                <a:solidFill>
                  <a:schemeClr val="tx1"/>
                </a:solidFill>
              </a:defRPr>
            </a:lvl3pPr>
            <a:lvl4pPr marL="1371600" indent="0" algn="r">
              <a:buFontTx/>
              <a:buNone/>
              <a:defRPr sz="1500">
                <a:solidFill>
                  <a:schemeClr val="tx1"/>
                </a:solidFill>
              </a:defRPr>
            </a:lvl4pPr>
            <a:lvl5pPr marL="1828800" indent="0" algn="r">
              <a:buFontTx/>
              <a:buNone/>
              <a:defRPr>
                <a:solidFill>
                  <a:schemeClr val="tx1"/>
                </a:solidFill>
              </a:defRPr>
            </a:lvl5pPr>
            <a:lvl6pPr algn="r">
              <a:defRPr sz="1200"/>
            </a:lvl6pPr>
            <a:lvl8pPr algn="r">
              <a:defRPr sz="1200"/>
            </a:lvl8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5" name="TextBox 19"/>
          <p:cNvSpPr txBox="1"/>
          <p:nvPr userDrawn="1"/>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1" name="Content Placeholder 2"/>
          <p:cNvSpPr>
            <a:spLocks noGrp="1"/>
          </p:cNvSpPr>
          <p:nvPr>
            <p:ph idx="14"/>
          </p:nvPr>
        </p:nvSpPr>
        <p:spPr>
          <a:xfrm>
            <a:off x="806824" y="2414294"/>
            <a:ext cx="3801390" cy="2661312"/>
          </a:xfrm>
        </p:spPr>
        <p:txBody>
          <a:bodyPr lIns="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200" b="0" kern="1200" cap="all" baseline="0" dirty="0" smtClean="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Click to edit Master text styles</a:t>
            </a:r>
          </a:p>
          <a:p>
            <a:pPr marL="0" marR="0" lvl="1"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Second level</a:t>
            </a:r>
          </a:p>
          <a:p>
            <a:pPr marL="0" marR="0" lvl="2"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Third level</a:t>
            </a:r>
          </a:p>
          <a:p>
            <a:pPr marL="0" marR="0" lvl="3"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Fourth level</a:t>
            </a:r>
          </a:p>
          <a:p>
            <a:pPr marL="0" marR="0" lvl="4"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Fifth level</a:t>
            </a:r>
            <a:endParaRPr lang="en-US" dirty="0" smtClean="0"/>
          </a:p>
        </p:txBody>
      </p:sp>
      <p:sp>
        <p:nvSpPr>
          <p:cNvPr id="13"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14"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17" name="Picture 16"/>
          <p:cNvPicPr>
            <a:picLocks noChangeAspect="1"/>
          </p:cNvPicPr>
          <p:nvPr userDrawn="1"/>
        </p:nvPicPr>
        <p:blipFill>
          <a:blip r:embed="rId2"/>
          <a:stretch>
            <a:fillRect/>
          </a:stretch>
        </p:blipFill>
        <p:spPr>
          <a:xfrm>
            <a:off x="11058524" y="6445284"/>
            <a:ext cx="812771" cy="268215"/>
          </a:xfrm>
          <a:prstGeom prst="rect">
            <a:avLst/>
          </a:prstGeom>
        </p:spPr>
      </p:pic>
      <p:sp>
        <p:nvSpPr>
          <p:cNvPr id="12" name="Content Placeholder 2"/>
          <p:cNvSpPr>
            <a:spLocks noGrp="1"/>
          </p:cNvSpPr>
          <p:nvPr>
            <p:ph idx="15" hasCustomPrompt="1"/>
          </p:nvPr>
        </p:nvSpPr>
        <p:spPr>
          <a:xfrm>
            <a:off x="4952246" y="2629541"/>
            <a:ext cx="6401554" cy="424732"/>
          </a:xfrm>
        </p:spPr>
        <p:txBody>
          <a:bodyPr lIns="0" anchor="b" anchorCtr="0">
            <a:spAutoFit/>
          </a:bodyPr>
          <a:lstStyle>
            <a:lvl1pPr marL="0" marR="0" indent="0" algn="r" defTabSz="914400" rtl="0" eaLnBrk="1" fontAlgn="auto" latinLnBrk="0" hangingPunct="1">
              <a:lnSpc>
                <a:spcPct val="8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
        <p:nvSpPr>
          <p:cNvPr id="20"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1"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Page title</a:t>
            </a:r>
            <a:endParaRPr lang="en-GB" dirty="0"/>
          </a:p>
        </p:txBody>
      </p:sp>
    </p:spTree>
    <p:extLst>
      <p:ext uri="{BB962C8B-B14F-4D97-AF65-F5344CB8AC3E}">
        <p14:creationId xmlns:p14="http://schemas.microsoft.com/office/powerpoint/2010/main" val="301577541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LIDE-LEFT">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5" name="TextBox 19"/>
          <p:cNvSpPr txBox="1"/>
          <p:nvPr userDrawn="1"/>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8"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4"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SECTION TITLE</a:t>
            </a:r>
            <a:br>
              <a:rPr lang="en-US" dirty="0" smtClean="0"/>
            </a:br>
            <a:r>
              <a:rPr lang="en-US" dirty="0" smtClean="0"/>
              <a:t>and possibly second row</a:t>
            </a:r>
            <a:endParaRPr lang="en-GB" dirty="0"/>
          </a:p>
        </p:txBody>
      </p:sp>
      <p:sp>
        <p:nvSpPr>
          <p:cNvPr id="13"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14"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17" name="Picture 16"/>
          <p:cNvPicPr>
            <a:picLocks noChangeAspect="1"/>
          </p:cNvPicPr>
          <p:nvPr userDrawn="1"/>
        </p:nvPicPr>
        <p:blipFill>
          <a:blip r:embed="rId2"/>
          <a:stretch>
            <a:fillRect/>
          </a:stretch>
        </p:blipFill>
        <p:spPr>
          <a:xfrm>
            <a:off x="11058524" y="6445284"/>
            <a:ext cx="812771" cy="268215"/>
          </a:xfrm>
          <a:prstGeom prst="rect">
            <a:avLst/>
          </a:prstGeom>
        </p:spPr>
      </p:pic>
      <p:sp>
        <p:nvSpPr>
          <p:cNvPr id="12" name="Content Placeholder 2"/>
          <p:cNvSpPr>
            <a:spLocks noGrp="1"/>
          </p:cNvSpPr>
          <p:nvPr>
            <p:ph idx="15" hasCustomPrompt="1"/>
          </p:nvPr>
        </p:nvSpPr>
        <p:spPr>
          <a:xfrm>
            <a:off x="806824" y="2603655"/>
            <a:ext cx="6401554" cy="424732"/>
          </a:xfrm>
        </p:spPr>
        <p:txBody>
          <a:bodyPr lIns="0" anchor="b" anchorCtr="0">
            <a:spAutoFit/>
          </a:bodyPr>
          <a:lstStyle>
            <a:lvl1pPr marL="0" marR="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
        <p:nvSpPr>
          <p:cNvPr id="20" name="Content Placeholder 2"/>
          <p:cNvSpPr>
            <a:spLocks noGrp="1"/>
          </p:cNvSpPr>
          <p:nvPr>
            <p:ph idx="13" hasCustomPrompt="1"/>
          </p:nvPr>
        </p:nvSpPr>
        <p:spPr>
          <a:xfrm>
            <a:off x="806824" y="3028387"/>
            <a:ext cx="6401554" cy="1347548"/>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600">
                <a:solidFill>
                  <a:schemeClr val="tx1"/>
                </a:solidFill>
              </a:defRPr>
            </a:lvl2pPr>
            <a:lvl3pPr marL="914400" indent="0" algn="l">
              <a:buClr>
                <a:srgbClr val="81ADB5"/>
              </a:buClr>
              <a:buFontTx/>
              <a:buNone/>
              <a:defRPr sz="1600">
                <a:solidFill>
                  <a:schemeClr val="tx1"/>
                </a:solidFill>
              </a:defRPr>
            </a:lvl3pPr>
            <a:lvl4pPr marL="1371600" indent="0" algn="l">
              <a:buFontTx/>
              <a:buNone/>
              <a:defRPr sz="1500">
                <a:solidFill>
                  <a:schemeClr val="tx1"/>
                </a:solidFill>
              </a:defRPr>
            </a:lvl4pPr>
            <a:lvl5pPr marL="1828800" indent="0" algn="l">
              <a:buFontTx/>
              <a:buNone/>
              <a:defRPr>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Tree>
    <p:extLst>
      <p:ext uri="{BB962C8B-B14F-4D97-AF65-F5344CB8AC3E}">
        <p14:creationId xmlns:p14="http://schemas.microsoft.com/office/powerpoint/2010/main" val="273455907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LIDE-columns_two">
    <p:spTree>
      <p:nvGrpSpPr>
        <p:cNvPr id="1" name=""/>
        <p:cNvGrpSpPr/>
        <p:nvPr/>
      </p:nvGrpSpPr>
      <p:grpSpPr>
        <a:xfrm>
          <a:off x="0" y="0"/>
          <a:ext cx="0" cy="0"/>
          <a:chOff x="0" y="0"/>
          <a:chExt cx="0" cy="0"/>
        </a:xfrm>
      </p:grpSpPr>
      <p:sp>
        <p:nvSpPr>
          <p:cNvPr id="20"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21"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25" name="Picture 24"/>
          <p:cNvPicPr>
            <a:picLocks noChangeAspect="1"/>
          </p:cNvPicPr>
          <p:nvPr userDrawn="1"/>
        </p:nvPicPr>
        <p:blipFill>
          <a:blip r:embed="rId2"/>
          <a:stretch>
            <a:fillRect/>
          </a:stretch>
        </p:blipFill>
        <p:spPr>
          <a:xfrm>
            <a:off x="11058524" y="6445284"/>
            <a:ext cx="812771" cy="268215"/>
          </a:xfrm>
          <a:prstGeom prst="rect">
            <a:avLst/>
          </a:prstGeom>
        </p:spPr>
      </p:pic>
      <p:sp>
        <p:nvSpPr>
          <p:cNvPr id="17"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2"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Page title</a:t>
            </a:r>
            <a:endParaRPr lang="en-GB" dirty="0"/>
          </a:p>
        </p:txBody>
      </p:sp>
      <p:sp>
        <p:nvSpPr>
          <p:cNvPr id="23" name="Content Placeholder 2"/>
          <p:cNvSpPr>
            <a:spLocks noGrp="1"/>
          </p:cNvSpPr>
          <p:nvPr>
            <p:ph idx="13" hasCustomPrompt="1"/>
          </p:nvPr>
        </p:nvSpPr>
        <p:spPr>
          <a:xfrm>
            <a:off x="806824" y="2560355"/>
            <a:ext cx="5007236" cy="1439881"/>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600">
                <a:solidFill>
                  <a:schemeClr val="tx1"/>
                </a:solidFill>
              </a:defRPr>
            </a:lvl2pPr>
            <a:lvl3pPr marL="914400" indent="0" algn="l">
              <a:buClr>
                <a:srgbClr val="81ADB5"/>
              </a:buClr>
              <a:buFontTx/>
              <a:buNone/>
              <a:defRPr sz="1600">
                <a:solidFill>
                  <a:schemeClr val="tx1"/>
                </a:solidFill>
              </a:defRPr>
            </a:lvl3pPr>
            <a:lvl4pPr marL="1371600" indent="0" algn="l">
              <a:buFontTx/>
              <a:buNone/>
              <a:defRPr sz="1500">
                <a:solidFill>
                  <a:schemeClr val="tx1"/>
                </a:solidFill>
              </a:defRPr>
            </a:lvl4pPr>
            <a:lvl5pPr marL="1828800" indent="0" algn="l">
              <a:buFontTx/>
              <a:buNone/>
              <a:defRPr>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30" name="Content Placeholder 2"/>
          <p:cNvSpPr>
            <a:spLocks noGrp="1"/>
          </p:cNvSpPr>
          <p:nvPr>
            <p:ph idx="19" hasCustomPrompt="1"/>
          </p:nvPr>
        </p:nvSpPr>
        <p:spPr>
          <a:xfrm>
            <a:off x="806824" y="2182749"/>
            <a:ext cx="5007236" cy="369332"/>
          </a:xfrm>
        </p:spPr>
        <p:txBody>
          <a:bodyPr wrap="square" lIns="0" anchor="b" anchorCtr="0">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0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
        <p:nvSpPr>
          <p:cNvPr id="14" name="Content Placeholder 2"/>
          <p:cNvSpPr>
            <a:spLocks noGrp="1"/>
          </p:cNvSpPr>
          <p:nvPr>
            <p:ph idx="20" hasCustomPrompt="1"/>
          </p:nvPr>
        </p:nvSpPr>
        <p:spPr>
          <a:xfrm>
            <a:off x="6346564" y="2568629"/>
            <a:ext cx="5007236" cy="1439881"/>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600">
                <a:solidFill>
                  <a:schemeClr val="tx1"/>
                </a:solidFill>
              </a:defRPr>
            </a:lvl2pPr>
            <a:lvl3pPr marL="914400" indent="0" algn="l">
              <a:buClr>
                <a:srgbClr val="81ADB5"/>
              </a:buClr>
              <a:buFontTx/>
              <a:buNone/>
              <a:defRPr sz="1600">
                <a:solidFill>
                  <a:schemeClr val="tx1"/>
                </a:solidFill>
              </a:defRPr>
            </a:lvl3pPr>
            <a:lvl4pPr marL="1371600" indent="0" algn="l">
              <a:buFontTx/>
              <a:buNone/>
              <a:defRPr sz="1500">
                <a:solidFill>
                  <a:schemeClr val="tx1"/>
                </a:solidFill>
              </a:defRPr>
            </a:lvl4pPr>
            <a:lvl5pPr marL="1828800" indent="0" algn="l">
              <a:buFontTx/>
              <a:buNone/>
              <a:defRPr>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19" name="Content Placeholder 2"/>
          <p:cNvSpPr>
            <a:spLocks noGrp="1"/>
          </p:cNvSpPr>
          <p:nvPr>
            <p:ph idx="21" hasCustomPrompt="1"/>
          </p:nvPr>
        </p:nvSpPr>
        <p:spPr>
          <a:xfrm>
            <a:off x="6346564" y="2191023"/>
            <a:ext cx="5007236" cy="369332"/>
          </a:xfrm>
        </p:spPr>
        <p:txBody>
          <a:bodyPr wrap="square" lIns="0" anchor="b" anchorCtr="0">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0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Tree>
    <p:extLst>
      <p:ext uri="{BB962C8B-B14F-4D97-AF65-F5344CB8AC3E}">
        <p14:creationId xmlns:p14="http://schemas.microsoft.com/office/powerpoint/2010/main" val="290398376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columns_three">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5" name="TextBox 19"/>
          <p:cNvSpPr txBox="1"/>
          <p:nvPr userDrawn="1"/>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20"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21"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25" name="Picture 24"/>
          <p:cNvPicPr>
            <a:picLocks noChangeAspect="1"/>
          </p:cNvPicPr>
          <p:nvPr userDrawn="1"/>
        </p:nvPicPr>
        <p:blipFill>
          <a:blip r:embed="rId2"/>
          <a:stretch>
            <a:fillRect/>
          </a:stretch>
        </p:blipFill>
        <p:spPr>
          <a:xfrm>
            <a:off x="11058524" y="6445284"/>
            <a:ext cx="812771" cy="268215"/>
          </a:xfrm>
          <a:prstGeom prst="rect">
            <a:avLst/>
          </a:prstGeom>
        </p:spPr>
      </p:pic>
      <p:sp>
        <p:nvSpPr>
          <p:cNvPr id="17"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2"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Page title</a:t>
            </a:r>
            <a:endParaRPr lang="en-GB" dirty="0"/>
          </a:p>
        </p:txBody>
      </p:sp>
      <p:sp>
        <p:nvSpPr>
          <p:cNvPr id="30" name="Content Placeholder 2"/>
          <p:cNvSpPr>
            <a:spLocks noGrp="1"/>
          </p:cNvSpPr>
          <p:nvPr>
            <p:ph idx="19" hasCustomPrompt="1"/>
          </p:nvPr>
        </p:nvSpPr>
        <p:spPr>
          <a:xfrm>
            <a:off x="806824" y="2103444"/>
            <a:ext cx="3267235" cy="448637"/>
          </a:xfrm>
        </p:spPr>
        <p:txBody>
          <a:bodyPr lIns="0" bIns="0" anchor="b" anchorCtr="0">
            <a:normAutofit/>
          </a:bodyPr>
          <a:lstStyle>
            <a:lvl1pPr marL="0" marR="0" indent="0" algn="l" defTabSz="914400" rtl="0" eaLnBrk="1" fontAlgn="auto" latinLnBrk="0" hangingPunct="1">
              <a:lnSpc>
                <a:spcPct val="70000"/>
              </a:lnSpc>
              <a:spcBef>
                <a:spcPts val="1000"/>
              </a:spcBef>
              <a:spcAft>
                <a:spcPts val="0"/>
              </a:spcAft>
              <a:buClrTx/>
              <a:buSzTx/>
              <a:buFont typeface="Arial" panose="020B0604020202020204" pitchFamily="34" charset="0"/>
              <a:buNone/>
              <a:tabLst/>
              <a:defRPr lang="en-US" sz="16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
        <p:nvSpPr>
          <p:cNvPr id="32" name="Content Placeholder 2"/>
          <p:cNvSpPr>
            <a:spLocks noGrp="1"/>
          </p:cNvSpPr>
          <p:nvPr>
            <p:ph idx="21" hasCustomPrompt="1"/>
          </p:nvPr>
        </p:nvSpPr>
        <p:spPr>
          <a:xfrm>
            <a:off x="4399541" y="2111718"/>
            <a:ext cx="3267235" cy="448637"/>
          </a:xfrm>
        </p:spPr>
        <p:txBody>
          <a:bodyPr vert="horz" lIns="0" tIns="45720" rIns="91440" bIns="0" rtlCol="0" anchor="b" anchorCtr="0">
            <a:normAutofit/>
          </a:bodyPr>
          <a:lstStyle>
            <a:lvl1pPr>
              <a:defRPr lang="en-US" sz="1600" b="1" cap="all" baseline="0" dirty="0" smtClean="0">
                <a:solidFill>
                  <a:srgbClr val="DF411C"/>
                </a:solidFill>
                <a:latin typeface="+mj-lt"/>
                <a:ea typeface="Arial" charset="0"/>
                <a:cs typeface="Arial" charset="0"/>
              </a:defRPr>
            </a:lvl1pPr>
          </a:lstStyle>
          <a:p>
            <a:pPr marL="0" marR="0" lvl="0" indent="0" algn="ctr" fontAlgn="auto">
              <a:spcAft>
                <a:spcPts val="0"/>
              </a:spcAft>
              <a:buClrTx/>
              <a:buSzTx/>
              <a:buNone/>
              <a:tabLst/>
            </a:pPr>
            <a:r>
              <a:rPr lang="en-US" dirty="0" smtClean="0"/>
              <a:t>Insert text here</a:t>
            </a:r>
          </a:p>
        </p:txBody>
      </p:sp>
      <p:sp>
        <p:nvSpPr>
          <p:cNvPr id="34" name="Content Placeholder 2"/>
          <p:cNvSpPr>
            <a:spLocks noGrp="1"/>
          </p:cNvSpPr>
          <p:nvPr>
            <p:ph idx="23" hasCustomPrompt="1"/>
          </p:nvPr>
        </p:nvSpPr>
        <p:spPr>
          <a:xfrm>
            <a:off x="8086565" y="2119992"/>
            <a:ext cx="3267235" cy="448637"/>
          </a:xfrm>
        </p:spPr>
        <p:txBody>
          <a:bodyPr vert="horz" lIns="0" tIns="45720" rIns="91440" bIns="0" rtlCol="0" anchor="b" anchorCtr="0">
            <a:normAutofit/>
          </a:bodyPr>
          <a:lstStyle>
            <a:lvl1pPr>
              <a:defRPr lang="en-US" sz="1600" b="1" cap="all" baseline="0" dirty="0" smtClean="0">
                <a:solidFill>
                  <a:srgbClr val="DF411C"/>
                </a:solidFill>
                <a:latin typeface="+mj-lt"/>
                <a:ea typeface="Arial" charset="0"/>
                <a:cs typeface="Arial" charset="0"/>
              </a:defRPr>
            </a:lvl1pPr>
          </a:lstStyle>
          <a:p>
            <a:pPr marL="0" marR="0" lvl="0" indent="0" algn="ctr" fontAlgn="auto">
              <a:spcAft>
                <a:spcPts val="0"/>
              </a:spcAft>
              <a:buClrTx/>
              <a:buSzTx/>
              <a:buNone/>
              <a:tabLst/>
            </a:pPr>
            <a:r>
              <a:rPr lang="en-US" dirty="0" smtClean="0"/>
              <a:t>Insert text here</a:t>
            </a:r>
          </a:p>
        </p:txBody>
      </p:sp>
      <p:sp>
        <p:nvSpPr>
          <p:cNvPr id="19" name="Content Placeholder 2"/>
          <p:cNvSpPr>
            <a:spLocks noGrp="1"/>
          </p:cNvSpPr>
          <p:nvPr>
            <p:ph idx="13" hasCustomPrompt="1"/>
          </p:nvPr>
        </p:nvSpPr>
        <p:spPr>
          <a:xfrm>
            <a:off x="806824" y="2560355"/>
            <a:ext cx="3267235" cy="1578894"/>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400">
                <a:solidFill>
                  <a:schemeClr val="tx1"/>
                </a:solidFill>
              </a:defRPr>
            </a:lvl2pPr>
            <a:lvl3pPr marL="914400" indent="0" algn="l">
              <a:buClr>
                <a:srgbClr val="81ADB5"/>
              </a:buClr>
              <a:buFontTx/>
              <a:buNone/>
              <a:defRPr sz="1200">
                <a:solidFill>
                  <a:schemeClr val="tx1"/>
                </a:solidFill>
              </a:defRPr>
            </a:lvl3pPr>
            <a:lvl4pPr marL="1371600" indent="0" algn="l">
              <a:buFontTx/>
              <a:buNone/>
              <a:defRPr sz="1200">
                <a:solidFill>
                  <a:schemeClr val="tx1"/>
                </a:solidFill>
              </a:defRPr>
            </a:lvl4pPr>
            <a:lvl5pPr marL="1828800" indent="0" algn="l">
              <a:buFontTx/>
              <a:buNone/>
              <a:defRPr sz="1200">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p:txBody>
      </p:sp>
      <p:sp>
        <p:nvSpPr>
          <p:cNvPr id="24" name="Content Placeholder 2"/>
          <p:cNvSpPr>
            <a:spLocks noGrp="1"/>
          </p:cNvSpPr>
          <p:nvPr>
            <p:ph idx="24" hasCustomPrompt="1"/>
          </p:nvPr>
        </p:nvSpPr>
        <p:spPr>
          <a:xfrm>
            <a:off x="4399541" y="2575061"/>
            <a:ext cx="3267235" cy="1578894"/>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400">
                <a:solidFill>
                  <a:schemeClr val="tx1"/>
                </a:solidFill>
              </a:defRPr>
            </a:lvl2pPr>
            <a:lvl3pPr marL="914400" indent="0" algn="l">
              <a:buClr>
                <a:srgbClr val="81ADB5"/>
              </a:buClr>
              <a:buFontTx/>
              <a:buNone/>
              <a:defRPr sz="1200">
                <a:solidFill>
                  <a:schemeClr val="tx1"/>
                </a:solidFill>
              </a:defRPr>
            </a:lvl3pPr>
            <a:lvl4pPr marL="1371600" indent="0" algn="l">
              <a:buFontTx/>
              <a:buNone/>
              <a:defRPr sz="1200">
                <a:solidFill>
                  <a:schemeClr val="tx1"/>
                </a:solidFill>
              </a:defRPr>
            </a:lvl4pPr>
            <a:lvl5pPr marL="1828800" indent="0" algn="l">
              <a:buFontTx/>
              <a:buNone/>
              <a:defRPr sz="1200">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p:txBody>
      </p:sp>
      <p:sp>
        <p:nvSpPr>
          <p:cNvPr id="26" name="Content Placeholder 2"/>
          <p:cNvSpPr>
            <a:spLocks noGrp="1"/>
          </p:cNvSpPr>
          <p:nvPr>
            <p:ph idx="25" hasCustomPrompt="1"/>
          </p:nvPr>
        </p:nvSpPr>
        <p:spPr>
          <a:xfrm>
            <a:off x="8093355" y="2586006"/>
            <a:ext cx="3267235" cy="1578894"/>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400">
                <a:solidFill>
                  <a:schemeClr val="tx1"/>
                </a:solidFill>
              </a:defRPr>
            </a:lvl2pPr>
            <a:lvl3pPr marL="914400" indent="0" algn="l">
              <a:buClr>
                <a:srgbClr val="81ADB5"/>
              </a:buClr>
              <a:buFontTx/>
              <a:buNone/>
              <a:defRPr sz="1200">
                <a:solidFill>
                  <a:schemeClr val="tx1"/>
                </a:solidFill>
              </a:defRPr>
            </a:lvl3pPr>
            <a:lvl4pPr marL="1371600" indent="0" algn="l">
              <a:buFontTx/>
              <a:buNone/>
              <a:defRPr sz="1200">
                <a:solidFill>
                  <a:schemeClr val="tx1"/>
                </a:solidFill>
              </a:defRPr>
            </a:lvl4pPr>
            <a:lvl5pPr marL="1828800" indent="0" algn="l">
              <a:buFontTx/>
              <a:buNone/>
              <a:defRPr sz="1200">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p:txBody>
      </p:sp>
    </p:spTree>
    <p:extLst>
      <p:ext uri="{BB962C8B-B14F-4D97-AF65-F5344CB8AC3E}">
        <p14:creationId xmlns:p14="http://schemas.microsoft.com/office/powerpoint/2010/main" val="428711528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tail success story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5334" r="39414"/>
          <a:stretch/>
        </p:blipFill>
        <p:spPr>
          <a:xfrm>
            <a:off x="0" y="0"/>
            <a:ext cx="4461165" cy="6858000"/>
          </a:xfrm>
          <a:prstGeom prst="rect">
            <a:avLst/>
          </a:prstGeom>
        </p:spPr>
      </p:pic>
      <p:sp>
        <p:nvSpPr>
          <p:cNvPr id="9" name="Rectangle 8"/>
          <p:cNvSpPr/>
          <p:nvPr userDrawn="1"/>
        </p:nvSpPr>
        <p:spPr>
          <a:xfrm>
            <a:off x="0"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a:xfrm>
            <a:off x="225878" y="6352745"/>
            <a:ext cx="2743200" cy="365125"/>
          </a:xfrm>
        </p:spPr>
        <p:txBody>
          <a:bodyPr/>
          <a:lstStyle>
            <a:lvl1pPr algn="l">
              <a:defRPr/>
            </a:lvl1pPr>
          </a:lstStyle>
          <a:p>
            <a:fld id="{06454078-FBCE-4758-9F4C-1C7F78520755}" type="slidenum">
              <a:rPr lang="en-GB" smtClean="0"/>
              <a:pPr/>
              <a:t>‹#›</a:t>
            </a:fld>
            <a:endParaRPr lang="en-GB" dirty="0"/>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pic>
        <p:nvPicPr>
          <p:cNvPr id="13" name="Picture 12"/>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48847237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etail success story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2261" r="23943"/>
          <a:stretch/>
        </p:blipFill>
        <p:spPr>
          <a:xfrm>
            <a:off x="-41564" y="0"/>
            <a:ext cx="4513886" cy="6858000"/>
          </a:xfrm>
          <a:prstGeom prst="rect">
            <a:avLst/>
          </a:prstGeom>
        </p:spPr>
      </p:pic>
      <p:sp>
        <p:nvSpPr>
          <p:cNvPr id="9" name="Rectangle 8"/>
          <p:cNvSpPr/>
          <p:nvPr userDrawn="1"/>
        </p:nvSpPr>
        <p:spPr>
          <a:xfrm>
            <a:off x="-48740"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39037505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yments success story 1">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l="34312" t="8001" r="31509" b="308"/>
          <a:stretch/>
        </p:blipFill>
        <p:spPr>
          <a:xfrm>
            <a:off x="1307" y="8164"/>
            <a:ext cx="3829969" cy="6849836"/>
          </a:xfrm>
          <a:prstGeom prst="rect">
            <a:avLst/>
          </a:prstGeom>
        </p:spPr>
      </p:pic>
      <p:sp>
        <p:nvSpPr>
          <p:cNvPr id="9" name="Rectangle 8"/>
          <p:cNvSpPr/>
          <p:nvPr userDrawn="1"/>
        </p:nvSpPr>
        <p:spPr>
          <a:xfrm>
            <a:off x="-1414"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4" name="Footer Placeholder 3"/>
          <p:cNvSpPr>
            <a:spLocks noGrp="1"/>
          </p:cNvSpPr>
          <p:nvPr>
            <p:ph type="ftr" sz="quarter" idx="11"/>
          </p:nvPr>
        </p:nvSpPr>
        <p:spPr>
          <a:xfrm>
            <a:off x="4038600" y="6356362"/>
            <a:ext cx="4114800" cy="365125"/>
          </a:xfrm>
        </p:spPr>
        <p:txBody>
          <a:bodyPr/>
          <a:lstStyle/>
          <a:p>
            <a:endParaRPr lang="en-GB" dirty="0"/>
          </a:p>
        </p:txBody>
      </p:sp>
      <p:sp>
        <p:nvSpPr>
          <p:cNvPr id="15"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6" name="Picture 15"/>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46234159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Date Placeholder 3"/>
          <p:cNvSpPr>
            <a:spLocks noGrp="1"/>
          </p:cNvSpPr>
          <p:nvPr>
            <p:ph type="dt" sz="half" idx="2"/>
          </p:nvPr>
        </p:nvSpPr>
        <p:spPr>
          <a:xfrm>
            <a:off x="838200" y="635636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a:t>
            </a:r>
            <a:endParaRPr lang="en-GB" dirty="0"/>
          </a:p>
        </p:txBody>
      </p:sp>
      <p:sp>
        <p:nvSpPr>
          <p:cNvPr id="5" name="Footer Placeholder 4"/>
          <p:cNvSpPr>
            <a:spLocks noGrp="1"/>
          </p:cNvSpPr>
          <p:nvPr>
            <p:ph type="ftr" sz="quarter" idx="3"/>
          </p:nvPr>
        </p:nvSpPr>
        <p:spPr>
          <a:xfrm>
            <a:off x="4038600" y="635636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610600" y="635636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454078-FBCE-4758-9F4C-1C7F78520755}" type="slidenum">
              <a:rPr lang="en-GB" smtClean="0"/>
              <a:t>‹#›</a:t>
            </a:fld>
            <a:endParaRPr lang="en-GB" dirty="0"/>
          </a:p>
        </p:txBody>
      </p:sp>
    </p:spTree>
    <p:extLst>
      <p:ext uri="{BB962C8B-B14F-4D97-AF65-F5344CB8AC3E}">
        <p14:creationId xmlns:p14="http://schemas.microsoft.com/office/powerpoint/2010/main" val="1608181564"/>
      </p:ext>
    </p:extLst>
  </p:cSld>
  <p:clrMap bg1="lt1" tx1="dk1" bg2="lt2" tx2="dk2" accent1="accent1" accent2="accent2" accent3="accent3" accent4="accent4" accent5="accent5" accent6="accent6" hlink="hlink" folHlink="folHlink"/>
  <p:sldLayoutIdLst>
    <p:sldLayoutId id="2147483685" r:id="rId1"/>
    <p:sldLayoutId id="2147483718" r:id="rId2"/>
    <p:sldLayoutId id="2147483715" r:id="rId3"/>
    <p:sldLayoutId id="2147483716" r:id="rId4"/>
    <p:sldLayoutId id="2147483717" r:id="rId5"/>
    <p:sldLayoutId id="2147483683" r:id="rId6"/>
    <p:sldLayoutId id="2147483719"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686" r:id="rId21"/>
    <p:sldLayoutId id="2147483735" r:id="rId2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b="1" kern="1200" cap="all" baseline="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DE411B"/>
        </a:buClr>
        <a:buFont typeface="Wingdings" panose="05000000000000000000" pitchFamily="2" charset="2"/>
        <a:buChar char="§"/>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aws.amazon.com/blogs/machine-learning/build-your-own-text-to-speech-applications-with-amazon-polly/"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459" y="3404110"/>
            <a:ext cx="9864667" cy="1063387"/>
          </a:xfrm>
        </p:spPr>
        <p:txBody>
          <a:bodyPr>
            <a:normAutofit fontScale="90000"/>
          </a:bodyPr>
          <a:lstStyle/>
          <a:p>
            <a:r>
              <a:rPr lang="en-US" dirty="0" smtClean="0"/>
              <a:t>AWS Serverless and </a:t>
            </a:r>
            <a:r>
              <a:rPr lang="en-US" dirty="0" smtClean="0">
                <a:solidFill>
                  <a:srgbClr val="FF0000"/>
                </a:solidFill>
              </a:rPr>
              <a:t>CloudFormation</a:t>
            </a:r>
            <a:endParaRPr lang="en-GB" dirty="0">
              <a:solidFill>
                <a:srgbClr val="FF0000"/>
              </a:solidFill>
            </a:endParaRPr>
          </a:p>
        </p:txBody>
      </p:sp>
      <p:sp>
        <p:nvSpPr>
          <p:cNvPr id="3" name="Content Placeholder 2"/>
          <p:cNvSpPr>
            <a:spLocks noGrp="1"/>
          </p:cNvSpPr>
          <p:nvPr>
            <p:ph idx="13"/>
          </p:nvPr>
        </p:nvSpPr>
        <p:spPr/>
        <p:txBody>
          <a:bodyPr>
            <a:normAutofit/>
          </a:bodyPr>
          <a:lstStyle/>
          <a:p>
            <a:pPr marL="0" indent="0">
              <a:buNone/>
            </a:pPr>
            <a:r>
              <a:rPr lang="en-US" dirty="0" smtClean="0"/>
              <a:t>April </a:t>
            </a:r>
            <a:r>
              <a:rPr lang="en-US" dirty="0" smtClean="0"/>
              <a:t>2019</a:t>
            </a:r>
          </a:p>
          <a:p>
            <a:pPr marL="0" indent="0">
              <a:buNone/>
            </a:pPr>
            <a:r>
              <a:rPr lang="en-US" dirty="0" smtClean="0">
                <a:solidFill>
                  <a:srgbClr val="FF0000"/>
                </a:solidFill>
              </a:rPr>
              <a:t>AM Week</a:t>
            </a:r>
            <a:endParaRPr lang="en-GB" dirty="0">
              <a:solidFill>
                <a:srgbClr val="FF0000"/>
              </a:solidFill>
            </a:endParaRPr>
          </a:p>
        </p:txBody>
      </p:sp>
    </p:spTree>
    <p:extLst>
      <p:ext uri="{BB962C8B-B14F-4D97-AF65-F5344CB8AC3E}">
        <p14:creationId xmlns:p14="http://schemas.microsoft.com/office/powerpoint/2010/main" val="14159210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smtClean="0">
                <a:latin typeface="Arial Narrow"/>
                <a:ea typeface="Arial Narrow"/>
              </a:rPr>
              <a:t>Text to speech </a:t>
            </a:r>
            <a:r>
              <a:rPr lang="en-US" spc="-1" dirty="0" smtClean="0">
                <a:solidFill>
                  <a:schemeClr val="accent1"/>
                </a:solidFill>
                <a:latin typeface="Arial Narrow"/>
                <a:ea typeface="Arial Narrow"/>
              </a:rPr>
              <a:t>architecture</a:t>
            </a:r>
            <a:endParaRPr lang="en-US" b="0" spc="-1" dirty="0">
              <a:solidFill>
                <a:schemeClr val="accent1"/>
              </a:solidFill>
              <a:latin typeface="Arial"/>
            </a:endParaRPr>
          </a:p>
        </p:txBody>
      </p:sp>
      <p:pic>
        <p:nvPicPr>
          <p:cNvPr id="3" name="Picture 2"/>
          <p:cNvPicPr>
            <a:picLocks noChangeAspect="1"/>
          </p:cNvPicPr>
          <p:nvPr/>
        </p:nvPicPr>
        <p:blipFill>
          <a:blip r:embed="rId2"/>
          <a:stretch>
            <a:fillRect/>
          </a:stretch>
        </p:blipFill>
        <p:spPr>
          <a:xfrm>
            <a:off x="2795732" y="1350070"/>
            <a:ext cx="6745432" cy="5217417"/>
          </a:xfrm>
          <a:prstGeom prst="rect">
            <a:avLst/>
          </a:prstGeom>
        </p:spPr>
      </p:pic>
    </p:spTree>
    <p:extLst>
      <p:ext uri="{BB962C8B-B14F-4D97-AF65-F5344CB8AC3E}">
        <p14:creationId xmlns:p14="http://schemas.microsoft.com/office/powerpoint/2010/main" val="40364548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smtClean="0">
                <a:latin typeface="Arial Narrow"/>
                <a:ea typeface="Arial Narrow"/>
              </a:rPr>
              <a:t>AWS </a:t>
            </a:r>
            <a:r>
              <a:rPr lang="en-US" spc="-1" dirty="0" smtClean="0">
                <a:solidFill>
                  <a:schemeClr val="accent1"/>
                </a:solidFill>
                <a:latin typeface="Arial Narrow"/>
                <a:ea typeface="Arial Narrow"/>
              </a:rPr>
              <a:t>CloudFormation</a:t>
            </a:r>
            <a:endParaRPr lang="en-US" b="0" spc="-1" dirty="0">
              <a:solidFill>
                <a:schemeClr val="accent1"/>
              </a:solidFill>
              <a:latin typeface="Arial"/>
            </a:endParaRPr>
          </a:p>
        </p:txBody>
      </p:sp>
      <p:pic>
        <p:nvPicPr>
          <p:cNvPr id="1028" name="Picture 4" descr="howitworks.c316d3856638c6c9786e49011bad660d57687259.png (1658Ã45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643" y="1793009"/>
            <a:ext cx="11973357" cy="3314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9886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CustomShape 1"/>
          <p:cNvSpPr/>
          <p:nvPr/>
        </p:nvSpPr>
        <p:spPr>
          <a:xfrm>
            <a:off x="1210680" y="159840"/>
            <a:ext cx="9830880" cy="1024920"/>
          </a:xfrm>
          <a:prstGeom prst="rect">
            <a:avLst/>
          </a:prstGeom>
          <a:noFill/>
          <a:ln>
            <a:noFill/>
          </a:ln>
        </p:spPr>
        <p:style>
          <a:lnRef idx="0">
            <a:scrgbClr r="0" g="0" b="0"/>
          </a:lnRef>
          <a:fillRef idx="0">
            <a:scrgbClr r="0" g="0" b="0"/>
          </a:fillRef>
          <a:effectRef idx="0">
            <a:scrgbClr r="0" g="0" b="0"/>
          </a:effectRef>
          <a:fontRef idx="minor"/>
        </p:style>
        <p:txBody>
          <a:bodyPr lIns="0" tIns="45000" rIns="90000" bIns="45000" anchor="b" anchorCtr="1"/>
          <a:lstStyle/>
          <a:p>
            <a:pPr algn="ctr">
              <a:lnSpc>
                <a:spcPct val="70000"/>
              </a:lnSpc>
            </a:pPr>
            <a:r>
              <a:rPr lang="en-US" sz="3600" b="1" strike="noStrike" cap="all" spc="-1">
                <a:solidFill>
                  <a:srgbClr val="000000"/>
                </a:solidFill>
                <a:latin typeface="Arial Narrow"/>
                <a:ea typeface="Arial Narrow"/>
              </a:rPr>
              <a:t> </a:t>
            </a:r>
            <a:endParaRPr lang="en-US" sz="3600" b="0" strike="noStrike" spc="-1">
              <a:latin typeface="Arial"/>
            </a:endParaRPr>
          </a:p>
        </p:txBody>
      </p:sp>
      <p:sp>
        <p:nvSpPr>
          <p:cNvPr id="279" name="CustomShape 2"/>
          <p:cNvSpPr/>
          <p:nvPr/>
        </p:nvSpPr>
        <p:spPr>
          <a:xfrm>
            <a:off x="3303720" y="3202560"/>
            <a:ext cx="729720" cy="76968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chor="ctr"/>
          <a:lstStyle/>
          <a:p>
            <a:pPr>
              <a:lnSpc>
                <a:spcPct val="115000"/>
              </a:lnSpc>
              <a:spcBef>
                <a:spcPts val="1332"/>
              </a:spcBef>
            </a:pPr>
            <a:endParaRPr lang="en-US" sz="1800" b="0" strike="noStrike" spc="-1">
              <a:latin typeface="Arial"/>
            </a:endParaRPr>
          </a:p>
          <a:p>
            <a:pPr>
              <a:lnSpc>
                <a:spcPct val="115000"/>
              </a:lnSpc>
              <a:spcBef>
                <a:spcPts val="1332"/>
              </a:spcBef>
            </a:pPr>
            <a:endParaRPr lang="en-US" sz="1800" b="0" strike="noStrike" spc="-1">
              <a:latin typeface="Arial"/>
            </a:endParaRPr>
          </a:p>
        </p:txBody>
      </p:sp>
      <p:sp>
        <p:nvSpPr>
          <p:cNvPr id="280" name="CustomShape 3"/>
          <p:cNvSpPr/>
          <p:nvPr/>
        </p:nvSpPr>
        <p:spPr>
          <a:xfrm>
            <a:off x="8217360" y="3157200"/>
            <a:ext cx="729720" cy="76968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chor="ctr"/>
          <a:lstStyle/>
          <a:p>
            <a:pPr>
              <a:lnSpc>
                <a:spcPct val="115000"/>
              </a:lnSpc>
              <a:spcBef>
                <a:spcPts val="1332"/>
              </a:spcBef>
            </a:pPr>
            <a:endParaRPr lang="en-US" sz="1800" b="0" strike="noStrike" spc="-1">
              <a:latin typeface="Arial"/>
            </a:endParaRPr>
          </a:p>
          <a:p>
            <a:pPr>
              <a:lnSpc>
                <a:spcPct val="115000"/>
              </a:lnSpc>
              <a:spcBef>
                <a:spcPts val="1332"/>
              </a:spcBef>
            </a:pPr>
            <a:endParaRPr lang="en-US" sz="1800" b="0" strike="noStrike" spc="-1">
              <a:latin typeface="Arial"/>
            </a:endParaRPr>
          </a:p>
        </p:txBody>
      </p:sp>
      <p:pic>
        <p:nvPicPr>
          <p:cNvPr id="281" name="Picture 280"/>
          <p:cNvPicPr/>
          <p:nvPr/>
        </p:nvPicPr>
        <p:blipFill>
          <a:blip r:embed="rId3"/>
          <a:stretch/>
        </p:blipFill>
        <p:spPr>
          <a:xfrm>
            <a:off x="548640" y="182880"/>
            <a:ext cx="10972080" cy="5961240"/>
          </a:xfrm>
          <a:prstGeom prst="rect">
            <a:avLst/>
          </a:prstGeom>
          <a:ln>
            <a:noFill/>
          </a:ln>
        </p:spPr>
      </p:pic>
    </p:spTree>
    <p:extLst>
      <p:ext uri="{BB962C8B-B14F-4D97-AF65-F5344CB8AC3E}">
        <p14:creationId xmlns:p14="http://schemas.microsoft.com/office/powerpoint/2010/main" val="166420916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CustomShape 1"/>
          <p:cNvSpPr/>
          <p:nvPr/>
        </p:nvSpPr>
        <p:spPr>
          <a:xfrm>
            <a:off x="3303720" y="3202560"/>
            <a:ext cx="729720" cy="76968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chor="ctr"/>
          <a:lstStyle/>
          <a:p>
            <a:pPr>
              <a:lnSpc>
                <a:spcPct val="115000"/>
              </a:lnSpc>
              <a:spcBef>
                <a:spcPts val="1332"/>
              </a:spcBef>
            </a:pPr>
            <a:endParaRPr lang="en-US" sz="1800" b="0" strike="noStrike" spc="-1">
              <a:latin typeface="Arial"/>
            </a:endParaRPr>
          </a:p>
          <a:p>
            <a:pPr>
              <a:lnSpc>
                <a:spcPct val="115000"/>
              </a:lnSpc>
              <a:spcBef>
                <a:spcPts val="1332"/>
              </a:spcBef>
            </a:pPr>
            <a:endParaRPr lang="en-US" sz="1800" b="0" strike="noStrike" spc="-1">
              <a:latin typeface="Arial"/>
            </a:endParaRPr>
          </a:p>
        </p:txBody>
      </p:sp>
      <p:sp>
        <p:nvSpPr>
          <p:cNvPr id="275" name="CustomShape 2"/>
          <p:cNvSpPr/>
          <p:nvPr/>
        </p:nvSpPr>
        <p:spPr>
          <a:xfrm>
            <a:off x="8217360" y="3157200"/>
            <a:ext cx="729720" cy="76968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chor="ctr"/>
          <a:lstStyle/>
          <a:p>
            <a:pPr>
              <a:lnSpc>
                <a:spcPct val="115000"/>
              </a:lnSpc>
              <a:spcBef>
                <a:spcPts val="1332"/>
              </a:spcBef>
            </a:pPr>
            <a:endParaRPr lang="en-US" sz="1800" b="0" strike="noStrike" spc="-1">
              <a:latin typeface="Arial"/>
            </a:endParaRPr>
          </a:p>
          <a:p>
            <a:pPr>
              <a:lnSpc>
                <a:spcPct val="115000"/>
              </a:lnSpc>
              <a:spcBef>
                <a:spcPts val="1332"/>
              </a:spcBef>
            </a:pPr>
            <a:endParaRPr lang="en-US" sz="1800" b="0" strike="noStrike" spc="-1">
              <a:latin typeface="Arial"/>
            </a:endParaRPr>
          </a:p>
        </p:txBody>
      </p:sp>
      <p:sp>
        <p:nvSpPr>
          <p:cNvPr id="276" name="CustomShape 3"/>
          <p:cNvSpPr/>
          <p:nvPr/>
        </p:nvSpPr>
        <p:spPr>
          <a:xfrm>
            <a:off x="470880" y="306360"/>
            <a:ext cx="11399040" cy="1024920"/>
          </a:xfrm>
          <a:prstGeom prst="rect">
            <a:avLst/>
          </a:prstGeom>
          <a:noFill/>
          <a:ln>
            <a:noFill/>
          </a:ln>
        </p:spPr>
        <p:style>
          <a:lnRef idx="0">
            <a:scrgbClr r="0" g="0" b="0"/>
          </a:lnRef>
          <a:fillRef idx="0">
            <a:scrgbClr r="0" g="0" b="0"/>
          </a:fillRef>
          <a:effectRef idx="0">
            <a:scrgbClr r="0" g="0" b="0"/>
          </a:effectRef>
          <a:fontRef idx="minor"/>
        </p:style>
        <p:txBody>
          <a:bodyPr lIns="0" tIns="45000" rIns="90000" bIns="45000" anchor="b" anchorCtr="1"/>
          <a:lstStyle/>
          <a:p>
            <a:pPr>
              <a:lnSpc>
                <a:spcPct val="70000"/>
              </a:lnSpc>
            </a:pPr>
            <a:r>
              <a:rPr lang="en-US" sz="3600" b="1" strike="noStrike" cap="all" spc="-1">
                <a:solidFill>
                  <a:srgbClr val="000000"/>
                </a:solidFill>
                <a:latin typeface="Arial Narrow"/>
                <a:ea typeface="Arial Narrow"/>
              </a:rPr>
              <a:t>Live coding</a:t>
            </a:r>
            <a:endParaRPr lang="en-US" sz="3600" b="0" strike="noStrike" spc="-1">
              <a:latin typeface="Arial"/>
            </a:endParaRPr>
          </a:p>
        </p:txBody>
      </p:sp>
      <p:pic>
        <p:nvPicPr>
          <p:cNvPr id="277" name="Picture 276"/>
          <p:cNvPicPr/>
          <p:nvPr/>
        </p:nvPicPr>
        <p:blipFill>
          <a:blip r:embed="rId3"/>
          <a:stretch/>
        </p:blipFill>
        <p:spPr>
          <a:xfrm>
            <a:off x="1055778" y="2347622"/>
            <a:ext cx="4495884" cy="2954051"/>
          </a:xfrm>
          <a:prstGeom prst="rect">
            <a:avLst/>
          </a:prstGeom>
          <a:ln>
            <a:noFill/>
          </a:ln>
        </p:spPr>
      </p:pic>
      <p:pic>
        <p:nvPicPr>
          <p:cNvPr id="2050" name="Picture 2" descr="Image result for aws cloudformatio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2738" y="2081571"/>
            <a:ext cx="6096000"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075058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smtClean="0">
                <a:latin typeface="Arial Narrow"/>
                <a:ea typeface="Arial Narrow"/>
              </a:rPr>
              <a:t>Next </a:t>
            </a:r>
            <a:r>
              <a:rPr lang="en-US" spc="-1" dirty="0" smtClean="0">
                <a:solidFill>
                  <a:schemeClr val="accent1"/>
                </a:solidFill>
                <a:latin typeface="Arial Narrow"/>
                <a:ea typeface="Arial Narrow"/>
              </a:rPr>
              <a:t>Steps</a:t>
            </a:r>
            <a:endParaRPr lang="en-US" b="0" spc="-1" dirty="0">
              <a:solidFill>
                <a:schemeClr val="accent1"/>
              </a:solidFill>
              <a:latin typeface="Arial"/>
            </a:endParaRPr>
          </a:p>
        </p:txBody>
      </p:sp>
      <p:sp>
        <p:nvSpPr>
          <p:cNvPr id="12" name="Content Placeholder 11"/>
          <p:cNvSpPr>
            <a:spLocks noGrp="1"/>
          </p:cNvSpPr>
          <p:nvPr>
            <p:ph idx="22"/>
          </p:nvPr>
        </p:nvSpPr>
        <p:spPr>
          <a:xfrm>
            <a:off x="1218690" y="1514764"/>
            <a:ext cx="9292291" cy="4710545"/>
          </a:xfrm>
        </p:spPr>
        <p:txBody>
          <a:bodyPr/>
          <a:lstStyle/>
          <a:p>
            <a:pPr algn="l">
              <a:lnSpc>
                <a:spcPct val="100000"/>
              </a:lnSpc>
            </a:pPr>
            <a:endParaRPr lang="en-US" spc="-1" dirty="0" smtClean="0">
              <a:solidFill>
                <a:srgbClr val="000000"/>
              </a:solidFill>
              <a:ea typeface="DejaVu Sans"/>
            </a:endParaRPr>
          </a:p>
          <a:p>
            <a:pPr algn="l">
              <a:lnSpc>
                <a:spcPct val="100000"/>
              </a:lnSpc>
            </a:pPr>
            <a:r>
              <a:rPr lang="en-US" spc="-1" dirty="0" smtClean="0">
                <a:solidFill>
                  <a:srgbClr val="000000"/>
                </a:solidFill>
                <a:ea typeface="DejaVu Sans"/>
              </a:rPr>
              <a:t>Convert </a:t>
            </a:r>
            <a:r>
              <a:rPr lang="en-US" spc="-1" dirty="0">
                <a:solidFill>
                  <a:srgbClr val="000000"/>
                </a:solidFill>
                <a:ea typeface="DejaVu Sans"/>
              </a:rPr>
              <a:t>real time audio into another language </a:t>
            </a:r>
            <a:r>
              <a:rPr lang="en-US" spc="-1" dirty="0" smtClean="0">
                <a:solidFill>
                  <a:srgbClr val="000000"/>
                </a:solidFill>
                <a:ea typeface="DejaVu Sans"/>
              </a:rPr>
              <a:t>audio using Amazon Transcribe</a:t>
            </a:r>
            <a:endParaRPr lang="en-US" spc="-1" dirty="0"/>
          </a:p>
          <a:p>
            <a:pPr algn="l">
              <a:lnSpc>
                <a:spcPct val="100000"/>
              </a:lnSpc>
            </a:pPr>
            <a:endParaRPr lang="en-US" spc="-1" dirty="0" smtClean="0">
              <a:solidFill>
                <a:srgbClr val="000000"/>
              </a:solidFill>
              <a:ea typeface="DejaVu Sans"/>
            </a:endParaRPr>
          </a:p>
          <a:p>
            <a:pPr algn="l">
              <a:lnSpc>
                <a:spcPct val="100000"/>
              </a:lnSpc>
            </a:pPr>
            <a:r>
              <a:rPr lang="en-US" b="1" spc="-1" dirty="0" smtClean="0">
                <a:solidFill>
                  <a:srgbClr val="000000"/>
                </a:solidFill>
                <a:ea typeface="DejaVu Sans"/>
              </a:rPr>
              <a:t>Could </a:t>
            </a:r>
            <a:r>
              <a:rPr lang="en-US" b="1" spc="-1" dirty="0">
                <a:solidFill>
                  <a:srgbClr val="000000"/>
                </a:solidFill>
                <a:ea typeface="DejaVu Sans"/>
              </a:rPr>
              <a:t>be a very good fit to </a:t>
            </a:r>
            <a:r>
              <a:rPr lang="en-US" b="1" spc="-1" dirty="0" err="1">
                <a:solidFill>
                  <a:srgbClr val="000000"/>
                </a:solidFill>
                <a:ea typeface="DejaVu Sans"/>
              </a:rPr>
              <a:t>IoT</a:t>
            </a:r>
            <a:r>
              <a:rPr lang="en-US" b="1" spc="-1" dirty="0">
                <a:solidFill>
                  <a:srgbClr val="000000"/>
                </a:solidFill>
                <a:ea typeface="DejaVu Sans"/>
              </a:rPr>
              <a:t>: </a:t>
            </a:r>
            <a:endParaRPr lang="en-US" b="1" spc="-1" dirty="0" smtClean="0">
              <a:solidFill>
                <a:srgbClr val="000000"/>
              </a:solidFill>
              <a:ea typeface="DejaVu Sans"/>
            </a:endParaRPr>
          </a:p>
          <a:p>
            <a:pPr marL="285750" indent="-285750" algn="l">
              <a:lnSpc>
                <a:spcPct val="100000"/>
              </a:lnSpc>
              <a:buFont typeface="Wingdings" panose="05000000000000000000" pitchFamily="2" charset="2"/>
              <a:buChar char="q"/>
            </a:pPr>
            <a:r>
              <a:rPr lang="en-US" spc="-1" dirty="0" smtClean="0">
                <a:solidFill>
                  <a:srgbClr val="000000"/>
                </a:solidFill>
                <a:ea typeface="DejaVu Sans"/>
              </a:rPr>
              <a:t>smart headset</a:t>
            </a:r>
          </a:p>
          <a:p>
            <a:pPr marL="285750" indent="-285750" algn="l">
              <a:lnSpc>
                <a:spcPct val="100000"/>
              </a:lnSpc>
              <a:buFont typeface="Wingdings" panose="05000000000000000000" pitchFamily="2" charset="2"/>
              <a:buChar char="q"/>
            </a:pPr>
            <a:r>
              <a:rPr lang="en-US" spc="-1" dirty="0" smtClean="0">
                <a:solidFill>
                  <a:srgbClr val="000000"/>
                </a:solidFill>
                <a:ea typeface="DejaVu Sans"/>
              </a:rPr>
              <a:t>smartphone application</a:t>
            </a:r>
          </a:p>
          <a:p>
            <a:pPr marL="285750" indent="-285750" algn="l">
              <a:lnSpc>
                <a:spcPct val="100000"/>
              </a:lnSpc>
              <a:buFont typeface="Wingdings" panose="05000000000000000000" pitchFamily="2" charset="2"/>
              <a:buChar char="q"/>
            </a:pPr>
            <a:r>
              <a:rPr lang="en-US" spc="-1" dirty="0" smtClean="0">
                <a:solidFill>
                  <a:srgbClr val="000000"/>
                </a:solidFill>
              </a:rPr>
              <a:t>smart glasses</a:t>
            </a:r>
            <a:endParaRPr lang="en-US" spc="-1" dirty="0"/>
          </a:p>
          <a:p>
            <a:pPr algn="l">
              <a:lnSpc>
                <a:spcPct val="100000"/>
              </a:lnSpc>
            </a:pPr>
            <a:endParaRPr lang="en-US" spc="-1" dirty="0" smtClean="0">
              <a:solidFill>
                <a:srgbClr val="000000"/>
              </a:solidFill>
              <a:ea typeface="DejaVu Sans"/>
            </a:endParaRPr>
          </a:p>
          <a:p>
            <a:pPr algn="l">
              <a:lnSpc>
                <a:spcPct val="100000"/>
              </a:lnSpc>
            </a:pPr>
            <a:r>
              <a:rPr lang="en-US" spc="-1" dirty="0" smtClean="0">
                <a:solidFill>
                  <a:srgbClr val="000000"/>
                </a:solidFill>
                <a:ea typeface="DejaVu Sans"/>
              </a:rPr>
              <a:t>Make it production ready</a:t>
            </a:r>
          </a:p>
          <a:p>
            <a:pPr algn="l">
              <a:lnSpc>
                <a:spcPct val="100000"/>
              </a:lnSpc>
            </a:pPr>
            <a:endParaRPr lang="en-US" spc="-1" dirty="0">
              <a:solidFill>
                <a:srgbClr val="000000"/>
              </a:solidFill>
              <a:ea typeface="DejaVu Sans"/>
            </a:endParaRPr>
          </a:p>
          <a:p>
            <a:pPr algn="l">
              <a:lnSpc>
                <a:spcPct val="100000"/>
              </a:lnSpc>
            </a:pPr>
            <a:r>
              <a:rPr lang="en-US" spc="-1" dirty="0" smtClean="0">
                <a:solidFill>
                  <a:srgbClr val="000000"/>
                </a:solidFill>
                <a:ea typeface="DejaVu Sans"/>
              </a:rPr>
              <a:t>User authentication using AWS </a:t>
            </a:r>
            <a:r>
              <a:rPr lang="en-US" spc="-1" dirty="0" err="1" smtClean="0">
                <a:solidFill>
                  <a:srgbClr val="000000"/>
                </a:solidFill>
                <a:ea typeface="DejaVu Sans"/>
              </a:rPr>
              <a:t>Cognito</a:t>
            </a:r>
            <a:endParaRPr lang="en-US" spc="-1" dirty="0" smtClean="0">
              <a:solidFill>
                <a:srgbClr val="000000"/>
              </a:solidFill>
              <a:ea typeface="DejaVu Sans"/>
            </a:endParaRPr>
          </a:p>
        </p:txBody>
      </p:sp>
    </p:spTree>
    <p:extLst>
      <p:ext uri="{BB962C8B-B14F-4D97-AF65-F5344CB8AC3E}">
        <p14:creationId xmlns:p14="http://schemas.microsoft.com/office/powerpoint/2010/main" val="16313524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a:latin typeface="Arial Narrow"/>
                <a:ea typeface="Arial Narrow"/>
              </a:rPr>
              <a:t>Why you should learn </a:t>
            </a:r>
            <a:r>
              <a:rPr lang="en-US" spc="-1" dirty="0">
                <a:solidFill>
                  <a:schemeClr val="accent1"/>
                </a:solidFill>
                <a:latin typeface="Arial Narrow"/>
                <a:ea typeface="Arial Narrow"/>
              </a:rPr>
              <a:t>cloud</a:t>
            </a:r>
            <a:endParaRPr lang="en-US" b="0" spc="-1" dirty="0">
              <a:solidFill>
                <a:schemeClr val="accent1"/>
              </a:solidFill>
              <a:latin typeface="Arial"/>
            </a:endParaRPr>
          </a:p>
        </p:txBody>
      </p:sp>
      <p:sp>
        <p:nvSpPr>
          <p:cNvPr id="12" name="Content Placeholder 11"/>
          <p:cNvSpPr>
            <a:spLocks noGrp="1"/>
          </p:cNvSpPr>
          <p:nvPr>
            <p:ph idx="22"/>
          </p:nvPr>
        </p:nvSpPr>
        <p:spPr>
          <a:xfrm>
            <a:off x="1218690" y="1514764"/>
            <a:ext cx="9292291" cy="4710545"/>
          </a:xfrm>
        </p:spPr>
        <p:txBody>
          <a:bodyPr/>
          <a:lstStyle/>
          <a:p>
            <a:pPr algn="l"/>
            <a:endParaRPr lang="en-US" spc="-1" dirty="0" smtClean="0"/>
          </a:p>
          <a:p>
            <a:pPr algn="l"/>
            <a:r>
              <a:rPr lang="en-US" b="1" spc="-1" dirty="0" smtClean="0"/>
              <a:t>Why start learning and use Cloud right now</a:t>
            </a:r>
            <a:endParaRPr lang="en-US" b="1" spc="-1" dirty="0"/>
          </a:p>
          <a:p>
            <a:pPr marL="285750" indent="-285750" algn="l">
              <a:buFont typeface="Wingdings" panose="05000000000000000000" pitchFamily="2" charset="2"/>
              <a:buChar char="q"/>
            </a:pPr>
            <a:r>
              <a:rPr lang="en-US" spc="-1" dirty="0" smtClean="0"/>
              <a:t>It </a:t>
            </a:r>
            <a:r>
              <a:rPr lang="en-US" spc="-1" dirty="0"/>
              <a:t>is the best option for creating a startup</a:t>
            </a:r>
          </a:p>
          <a:p>
            <a:pPr marL="285750" indent="-285750" algn="l">
              <a:buFont typeface="Wingdings" panose="05000000000000000000" pitchFamily="2" charset="2"/>
              <a:buChar char="q"/>
            </a:pPr>
            <a:r>
              <a:rPr lang="en-US" spc="-1" dirty="0" smtClean="0"/>
              <a:t>Perfect </a:t>
            </a:r>
            <a:r>
              <a:rPr lang="en-US" spc="-1" dirty="0"/>
              <a:t>suited to test new ideas/solutions</a:t>
            </a:r>
          </a:p>
          <a:p>
            <a:pPr marL="285750" indent="-285750" algn="l">
              <a:buFont typeface="Wingdings" panose="05000000000000000000" pitchFamily="2" charset="2"/>
              <a:buChar char="q"/>
            </a:pPr>
            <a:r>
              <a:rPr lang="en-US" spc="-1" dirty="0" smtClean="0"/>
              <a:t>It </a:t>
            </a:r>
            <a:r>
              <a:rPr lang="en-US" spc="-1" dirty="0"/>
              <a:t>is already </a:t>
            </a:r>
            <a:r>
              <a:rPr lang="en-US" spc="-1" dirty="0" smtClean="0"/>
              <a:t>happening, </a:t>
            </a:r>
            <a:r>
              <a:rPr lang="en-US" spc="-1" dirty="0"/>
              <a:t>better embrace change than resist</a:t>
            </a:r>
          </a:p>
          <a:p>
            <a:pPr marL="285750" indent="-285750" algn="l">
              <a:buFont typeface="Wingdings" panose="05000000000000000000" pitchFamily="2" charset="2"/>
              <a:buChar char="q"/>
            </a:pPr>
            <a:r>
              <a:rPr lang="en-US" spc="-1" dirty="0" smtClean="0"/>
              <a:t>Costs</a:t>
            </a:r>
            <a:endParaRPr lang="en-US" spc="-1" dirty="0"/>
          </a:p>
          <a:p>
            <a:pPr marL="285750" indent="-285750" algn="l">
              <a:buFont typeface="Wingdings" panose="05000000000000000000" pitchFamily="2" charset="2"/>
              <a:buChar char="q"/>
            </a:pPr>
            <a:r>
              <a:rPr lang="en-US" spc="-1" dirty="0"/>
              <a:t>Focus on your business and reuse existing services</a:t>
            </a:r>
          </a:p>
          <a:p>
            <a:pPr marL="285750" indent="-285750" algn="l">
              <a:buFont typeface="Wingdings" panose="05000000000000000000" pitchFamily="2" charset="2"/>
              <a:buChar char="q"/>
            </a:pPr>
            <a:r>
              <a:rPr lang="en-US" spc="-1" dirty="0" smtClean="0"/>
              <a:t>Access </a:t>
            </a:r>
            <a:r>
              <a:rPr lang="en-US" spc="-1" dirty="0"/>
              <a:t>to services that would be almost impossible to create</a:t>
            </a:r>
          </a:p>
          <a:p>
            <a:pPr marL="285750" indent="-285750" algn="l">
              <a:buFont typeface="Wingdings" panose="05000000000000000000" pitchFamily="2" charset="2"/>
              <a:buChar char="q"/>
            </a:pPr>
            <a:r>
              <a:rPr lang="en-US" spc="-1" dirty="0" smtClean="0"/>
              <a:t>Evolve </a:t>
            </a:r>
            <a:r>
              <a:rPr lang="en-US" spc="-1" dirty="0"/>
              <a:t>along with the Cloud provider with minimal or no effort</a:t>
            </a:r>
          </a:p>
          <a:p>
            <a:pPr algn="l"/>
            <a:endParaRPr lang="en-US" spc="-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7383" y="1830966"/>
            <a:ext cx="3212090" cy="3212090"/>
          </a:xfrm>
          <a:prstGeom prst="rect">
            <a:avLst/>
          </a:prstGeom>
        </p:spPr>
      </p:pic>
    </p:spTree>
    <p:extLst>
      <p:ext uri="{BB962C8B-B14F-4D97-AF65-F5344CB8AC3E}">
        <p14:creationId xmlns:p14="http://schemas.microsoft.com/office/powerpoint/2010/main" val="32593400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a:latin typeface="Arial Narrow"/>
                <a:ea typeface="Arial Narrow"/>
              </a:rPr>
              <a:t>review</a:t>
            </a:r>
            <a:endParaRPr lang="en-US" b="0" spc="-1" dirty="0">
              <a:latin typeface="Arial"/>
            </a:endParaRPr>
          </a:p>
        </p:txBody>
      </p:sp>
      <p:sp>
        <p:nvSpPr>
          <p:cNvPr id="12" name="Content Placeholder 11"/>
          <p:cNvSpPr>
            <a:spLocks noGrp="1"/>
          </p:cNvSpPr>
          <p:nvPr>
            <p:ph idx="22"/>
          </p:nvPr>
        </p:nvSpPr>
        <p:spPr>
          <a:xfrm>
            <a:off x="1218690" y="1514764"/>
            <a:ext cx="9292291" cy="4710545"/>
          </a:xfrm>
        </p:spPr>
        <p:txBody>
          <a:bodyPr/>
          <a:lstStyle/>
          <a:p>
            <a:pPr algn="l">
              <a:lnSpc>
                <a:spcPct val="100000"/>
              </a:lnSpc>
            </a:pPr>
            <a:endParaRPr lang="en-US" spc="-1" dirty="0" smtClean="0">
              <a:solidFill>
                <a:srgbClr val="000000"/>
              </a:solidFill>
              <a:ea typeface="DejaVu Sans"/>
            </a:endParaRPr>
          </a:p>
          <a:p>
            <a:pPr algn="l">
              <a:lnSpc>
                <a:spcPct val="100000"/>
              </a:lnSpc>
            </a:pPr>
            <a:r>
              <a:rPr lang="en-US" spc="-1" dirty="0" smtClean="0">
                <a:solidFill>
                  <a:srgbClr val="000000"/>
                </a:solidFill>
                <a:ea typeface="DejaVu Sans"/>
              </a:rPr>
              <a:t>AWS Serverless</a:t>
            </a:r>
          </a:p>
          <a:p>
            <a:pPr algn="l">
              <a:lnSpc>
                <a:spcPct val="100000"/>
              </a:lnSpc>
            </a:pPr>
            <a:endParaRPr lang="en-US" spc="-1" dirty="0" smtClean="0">
              <a:solidFill>
                <a:srgbClr val="000000"/>
              </a:solidFill>
              <a:ea typeface="DejaVu Sans"/>
            </a:endParaRPr>
          </a:p>
          <a:p>
            <a:pPr algn="l">
              <a:lnSpc>
                <a:spcPct val="100000"/>
              </a:lnSpc>
            </a:pPr>
            <a:r>
              <a:rPr lang="en-US" dirty="0" smtClean="0"/>
              <a:t>Start </a:t>
            </a:r>
            <a:r>
              <a:rPr lang="en-US" dirty="0"/>
              <a:t>building your own infrastructure using CloudFormation template</a:t>
            </a:r>
            <a:endParaRPr lang="en-US" spc="-1" dirty="0" smtClean="0">
              <a:solidFill>
                <a:srgbClr val="000000"/>
              </a:solidFill>
              <a:ea typeface="DejaVu Sans"/>
            </a:endParaRPr>
          </a:p>
          <a:p>
            <a:pPr algn="l">
              <a:lnSpc>
                <a:spcPct val="100000"/>
              </a:lnSpc>
            </a:pPr>
            <a:endParaRPr lang="en-US" spc="-1" dirty="0">
              <a:solidFill>
                <a:srgbClr val="000000"/>
              </a:solidFill>
              <a:ea typeface="DejaVu Sans"/>
            </a:endParaRPr>
          </a:p>
          <a:p>
            <a:pPr algn="l">
              <a:lnSpc>
                <a:spcPct val="100000"/>
              </a:lnSpc>
            </a:pPr>
            <a:r>
              <a:rPr lang="en-US" spc="-1" dirty="0" smtClean="0">
                <a:solidFill>
                  <a:srgbClr val="000000"/>
                </a:solidFill>
                <a:ea typeface="DejaVu Sans"/>
              </a:rPr>
              <a:t>AWS </a:t>
            </a:r>
            <a:r>
              <a:rPr lang="en-US" spc="-1" dirty="0" smtClean="0">
                <a:solidFill>
                  <a:srgbClr val="000000"/>
                </a:solidFill>
                <a:ea typeface="DejaVu Sans"/>
              </a:rPr>
              <a:t>Serverless live coding</a:t>
            </a:r>
          </a:p>
          <a:p>
            <a:pPr algn="l">
              <a:lnSpc>
                <a:spcPct val="100000"/>
              </a:lnSpc>
            </a:pPr>
            <a:r>
              <a:rPr lang="en-US" spc="-1" dirty="0">
                <a:solidFill>
                  <a:srgbClr val="000000"/>
                </a:solidFill>
                <a:ea typeface="DejaVu Sans"/>
                <a:hlinkClick r:id="rId2"/>
              </a:rPr>
              <a:t>https://aws.amazon.com/blogs/machine-learning/build-your-own-text-to-speech-applications-with-amazon-polly</a:t>
            </a:r>
            <a:r>
              <a:rPr lang="en-US" spc="-1" dirty="0" smtClean="0">
                <a:solidFill>
                  <a:srgbClr val="000000"/>
                </a:solidFill>
                <a:ea typeface="DejaVu Sans"/>
                <a:hlinkClick r:id="rId2"/>
              </a:rPr>
              <a:t>/</a:t>
            </a:r>
            <a:endParaRPr lang="en-US" spc="-1" dirty="0" smtClean="0">
              <a:solidFill>
                <a:srgbClr val="000000"/>
              </a:solidFill>
              <a:ea typeface="DejaVu Sans"/>
            </a:endParaRPr>
          </a:p>
          <a:p>
            <a:pPr algn="l">
              <a:lnSpc>
                <a:spcPct val="100000"/>
              </a:lnSpc>
            </a:pPr>
            <a:endParaRPr lang="en-US" spc="-1" dirty="0">
              <a:solidFill>
                <a:srgbClr val="000000"/>
              </a:solidFill>
              <a:ea typeface="DejaVu Sans"/>
            </a:endParaRPr>
          </a:p>
          <a:p>
            <a:pPr algn="l">
              <a:lnSpc>
                <a:spcPct val="100000"/>
              </a:lnSpc>
            </a:pPr>
            <a:endParaRPr lang="en-US" spc="-1" dirty="0">
              <a:solidFill>
                <a:srgbClr val="000000"/>
              </a:solidFill>
              <a:ea typeface="DejaVu Sans"/>
            </a:endParaRPr>
          </a:p>
          <a:p>
            <a:pPr algn="l">
              <a:lnSpc>
                <a:spcPct val="100000"/>
              </a:lnSpc>
            </a:pPr>
            <a:endParaRPr lang="en-US" spc="-1" dirty="0" smtClean="0">
              <a:solidFill>
                <a:srgbClr val="000000"/>
              </a:solidFill>
              <a:ea typeface="DejaVu Sans"/>
            </a:endParaRPr>
          </a:p>
        </p:txBody>
      </p:sp>
      <p:pic>
        <p:nvPicPr>
          <p:cNvPr id="5" name="Picture 4"/>
          <p:cNvPicPr/>
          <p:nvPr/>
        </p:nvPicPr>
        <p:blipFill>
          <a:blip r:embed="rId3"/>
          <a:stretch/>
        </p:blipFill>
        <p:spPr>
          <a:xfrm>
            <a:off x="8822953" y="2521527"/>
            <a:ext cx="3369047" cy="1725615"/>
          </a:xfrm>
          <a:prstGeom prst="rect">
            <a:avLst/>
          </a:prstGeom>
          <a:ln>
            <a:noFill/>
          </a:ln>
        </p:spPr>
      </p:pic>
    </p:spTree>
    <p:extLst>
      <p:ext uri="{BB962C8B-B14F-4D97-AF65-F5344CB8AC3E}">
        <p14:creationId xmlns:p14="http://schemas.microsoft.com/office/powerpoint/2010/main" val="3451812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5" name="Picture 294"/>
          <p:cNvPicPr/>
          <p:nvPr/>
        </p:nvPicPr>
        <p:blipFill>
          <a:blip r:embed="rId2"/>
          <a:stretch/>
        </p:blipFill>
        <p:spPr>
          <a:xfrm>
            <a:off x="2748600" y="1823040"/>
            <a:ext cx="6685560" cy="3199320"/>
          </a:xfrm>
          <a:prstGeom prst="rect">
            <a:avLst/>
          </a:prstGeom>
          <a:ln>
            <a:noFill/>
          </a:ln>
        </p:spPr>
      </p:pic>
    </p:spTree>
    <p:extLst>
      <p:ext uri="{BB962C8B-B14F-4D97-AF65-F5344CB8AC3E}">
        <p14:creationId xmlns:p14="http://schemas.microsoft.com/office/powerpoint/2010/main" val="4430509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206888" y="1434353"/>
            <a:ext cx="7421880" cy="1539247"/>
          </a:xfrm>
        </p:spPr>
        <p:txBody>
          <a:bodyPr/>
          <a:lstStyle/>
          <a:p>
            <a:r>
              <a:rPr lang="en-US" dirty="0" smtClean="0"/>
              <a:t>THANK YOU</a:t>
            </a:r>
            <a:endParaRPr lang="en-US" dirty="0"/>
          </a:p>
        </p:txBody>
      </p:sp>
      <p:sp>
        <p:nvSpPr>
          <p:cNvPr id="8" name="Content Placeholder 7"/>
          <p:cNvSpPr>
            <a:spLocks noGrp="1"/>
          </p:cNvSpPr>
          <p:nvPr>
            <p:ph idx="21"/>
          </p:nvPr>
        </p:nvSpPr>
        <p:spPr/>
        <p:txBody>
          <a:bodyPr/>
          <a:lstStyle/>
          <a:p>
            <a:r>
              <a:rPr lang="en-US" dirty="0" smtClean="0"/>
              <a:t>Madalina Nanu</a:t>
            </a:r>
            <a:endParaRPr lang="en-US" dirty="0"/>
          </a:p>
        </p:txBody>
      </p:sp>
      <p:sp>
        <p:nvSpPr>
          <p:cNvPr id="9" name="Content Placeholder 8"/>
          <p:cNvSpPr>
            <a:spLocks noGrp="1"/>
          </p:cNvSpPr>
          <p:nvPr>
            <p:ph idx="22"/>
          </p:nvPr>
        </p:nvSpPr>
        <p:spPr/>
        <p:txBody>
          <a:bodyPr/>
          <a:lstStyle/>
          <a:p>
            <a:r>
              <a:rPr lang="en-US" dirty="0" smtClean="0"/>
              <a:t>Endava_Cloud@endava.com</a:t>
            </a:r>
            <a:endParaRPr lang="en-US" dirty="0"/>
          </a:p>
        </p:txBody>
      </p:sp>
      <p:sp>
        <p:nvSpPr>
          <p:cNvPr id="11" name="Content Placeholder 7"/>
          <p:cNvSpPr>
            <a:spLocks noGrp="1"/>
          </p:cNvSpPr>
          <p:nvPr>
            <p:ph idx="21"/>
          </p:nvPr>
        </p:nvSpPr>
        <p:spPr>
          <a:xfrm>
            <a:off x="5590244" y="3945200"/>
            <a:ext cx="5038524" cy="448637"/>
          </a:xfrm>
        </p:spPr>
        <p:txBody>
          <a:bodyPr/>
          <a:lstStyle/>
          <a:p>
            <a:r>
              <a:rPr lang="en-US" dirty="0" smtClean="0"/>
              <a:t>MIHAI </a:t>
            </a:r>
            <a:r>
              <a:rPr lang="en-US" dirty="0" smtClean="0"/>
              <a:t>STANGACIU</a:t>
            </a:r>
            <a:endParaRPr lang="en-US" dirty="0"/>
          </a:p>
        </p:txBody>
      </p:sp>
    </p:spTree>
    <p:extLst>
      <p:ext uri="{BB962C8B-B14F-4D97-AF65-F5344CB8AC3E}">
        <p14:creationId xmlns:p14="http://schemas.microsoft.com/office/powerpoint/2010/main" val="40384650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smtClean="0">
                <a:latin typeface="Arial Narrow"/>
                <a:ea typeface="Arial Narrow"/>
              </a:rPr>
              <a:t>Agenda</a:t>
            </a:r>
            <a:endParaRPr lang="en-US" b="0" spc="-1" dirty="0">
              <a:latin typeface="Arial"/>
            </a:endParaRPr>
          </a:p>
        </p:txBody>
      </p:sp>
      <p:sp>
        <p:nvSpPr>
          <p:cNvPr id="12" name="Content Placeholder 11"/>
          <p:cNvSpPr>
            <a:spLocks noGrp="1"/>
          </p:cNvSpPr>
          <p:nvPr>
            <p:ph idx="22"/>
          </p:nvPr>
        </p:nvSpPr>
        <p:spPr>
          <a:xfrm>
            <a:off x="1218691" y="2493818"/>
            <a:ext cx="4674110" cy="3352799"/>
          </a:xfrm>
        </p:spPr>
        <p:txBody>
          <a:bodyPr/>
          <a:lstStyle/>
          <a:p>
            <a:pPr marL="285750" indent="-285750" algn="l">
              <a:buFont typeface="Wingdings" panose="05000000000000000000" pitchFamily="2" charset="2"/>
              <a:buChar char="q"/>
            </a:pPr>
            <a:r>
              <a:rPr lang="en-US" dirty="0" smtClean="0"/>
              <a:t>Cloud information</a:t>
            </a:r>
          </a:p>
          <a:p>
            <a:pPr marL="285750" indent="-285750" algn="l">
              <a:buFont typeface="Wingdings" panose="05000000000000000000" pitchFamily="2" charset="2"/>
              <a:buChar char="q"/>
            </a:pPr>
            <a:r>
              <a:rPr lang="en-US" dirty="0" smtClean="0"/>
              <a:t>Serverless computing</a:t>
            </a:r>
          </a:p>
          <a:p>
            <a:pPr marL="285750" indent="-285750" algn="l">
              <a:buFont typeface="Wingdings" panose="05000000000000000000" pitchFamily="2" charset="2"/>
              <a:buChar char="q"/>
            </a:pPr>
            <a:r>
              <a:rPr lang="en-US" dirty="0" smtClean="0"/>
              <a:t>AWS Services</a:t>
            </a:r>
          </a:p>
          <a:p>
            <a:pPr marL="285750" indent="-285750" algn="l">
              <a:buFont typeface="Wingdings" panose="05000000000000000000" pitchFamily="2" charset="2"/>
              <a:buChar char="q"/>
            </a:pPr>
            <a:r>
              <a:rPr lang="en-US" dirty="0" smtClean="0"/>
              <a:t>AWS CloudFormation</a:t>
            </a:r>
            <a:endParaRPr lang="en-US" dirty="0" smtClean="0"/>
          </a:p>
          <a:p>
            <a:pPr marL="285750" indent="-285750" algn="l">
              <a:buFont typeface="Wingdings" panose="05000000000000000000" pitchFamily="2" charset="2"/>
              <a:buChar char="q"/>
            </a:pPr>
            <a:r>
              <a:rPr lang="en-US" dirty="0" smtClean="0"/>
              <a:t>Live coding</a:t>
            </a:r>
          </a:p>
          <a:p>
            <a:pPr marL="285750" indent="-285750" algn="l">
              <a:buFont typeface="Wingdings" panose="05000000000000000000" pitchFamily="2" charset="2"/>
              <a:buChar char="q"/>
            </a:pPr>
            <a:r>
              <a:rPr lang="en-US" dirty="0" smtClean="0"/>
              <a:t>Next Steps</a:t>
            </a:r>
            <a:endParaRPr lang="en-US" dirty="0" smtClean="0"/>
          </a:p>
          <a:p>
            <a:pPr algn="l"/>
            <a:endParaRPr lang="en-US" dirty="0" smtClean="0"/>
          </a:p>
          <a:p>
            <a:pPr marL="285750" indent="-285750" algn="l">
              <a:buFont typeface="Wingdings" panose="05000000000000000000" pitchFamily="2" charset="2"/>
              <a:buChar char="q"/>
            </a:pPr>
            <a:endParaRPr lang="en-US" dirty="0" smtClean="0"/>
          </a:p>
          <a:p>
            <a:pPr marL="285750" indent="-285750">
              <a:buFont typeface="Wingdings" panose="05000000000000000000" pitchFamily="2" charset="2"/>
              <a:buChar char="q"/>
            </a:pP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8897" y="1444770"/>
            <a:ext cx="3739140" cy="3739140"/>
          </a:xfrm>
          <a:prstGeom prst="rect">
            <a:avLst/>
          </a:prstGeom>
        </p:spPr>
      </p:pic>
    </p:spTree>
    <p:extLst>
      <p:ext uri="{BB962C8B-B14F-4D97-AF65-F5344CB8AC3E}">
        <p14:creationId xmlns:p14="http://schemas.microsoft.com/office/powerpoint/2010/main" val="30217122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smtClean="0">
                <a:latin typeface="Arial Narrow"/>
                <a:ea typeface="Arial Narrow"/>
              </a:rPr>
              <a:t>Type of </a:t>
            </a:r>
            <a:r>
              <a:rPr lang="en-US" spc="-1" dirty="0" smtClean="0">
                <a:solidFill>
                  <a:srgbClr val="DE411B"/>
                </a:solidFill>
                <a:latin typeface="Arial Narrow"/>
                <a:ea typeface="Arial Narrow"/>
              </a:rPr>
              <a:t>cloud </a:t>
            </a:r>
            <a:r>
              <a:rPr lang="en-US" spc="-1" dirty="0" smtClean="0">
                <a:solidFill>
                  <a:schemeClr val="tx1"/>
                </a:solidFill>
                <a:latin typeface="Arial Narrow"/>
                <a:ea typeface="Arial Narrow"/>
              </a:rPr>
              <a:t>Services</a:t>
            </a:r>
            <a:endParaRPr lang="en-US" b="0" spc="-1" dirty="0">
              <a:solidFill>
                <a:schemeClr val="tx1"/>
              </a:solidFill>
              <a:latin typeface="Arial"/>
            </a:endParaRPr>
          </a:p>
        </p:txBody>
      </p:sp>
      <p:sp>
        <p:nvSpPr>
          <p:cNvPr id="12" name="Content Placeholder 11"/>
          <p:cNvSpPr>
            <a:spLocks noGrp="1"/>
          </p:cNvSpPr>
          <p:nvPr>
            <p:ph idx="22"/>
          </p:nvPr>
        </p:nvSpPr>
        <p:spPr>
          <a:xfrm>
            <a:off x="1218690" y="1514765"/>
            <a:ext cx="6179829" cy="2412236"/>
          </a:xfrm>
        </p:spPr>
        <p:txBody>
          <a:bodyPr/>
          <a:lstStyle/>
          <a:p>
            <a:pPr>
              <a:lnSpc>
                <a:spcPct val="100000"/>
              </a:lnSpc>
            </a:pPr>
            <a:r>
              <a:rPr lang="en-US" sz="2400" spc="-1" dirty="0" smtClean="0">
                <a:latin typeface="Arial" panose="020B0604020202020204" pitchFamily="34" charset="0"/>
                <a:cs typeface="Arial" panose="020B0604020202020204" pitchFamily="34" charset="0"/>
              </a:rPr>
              <a:t>Make your </a:t>
            </a:r>
            <a:r>
              <a:rPr lang="en-US" sz="2400" spc="-1" dirty="0" smtClean="0">
                <a:latin typeface="Arial" panose="020B0604020202020204" pitchFamily="34" charset="0"/>
                <a:cs typeface="Arial" panose="020B0604020202020204" pitchFamily="34" charset="0"/>
              </a:rPr>
              <a:t>Italian </a:t>
            </a:r>
            <a:r>
              <a:rPr lang="en-US" sz="2400" spc="-1" dirty="0" smtClean="0">
                <a:latin typeface="Arial" panose="020B0604020202020204" pitchFamily="34" charset="0"/>
                <a:cs typeface="Arial" panose="020B0604020202020204" pitchFamily="34" charset="0"/>
              </a:rPr>
              <a:t>restaurant</a:t>
            </a:r>
          </a:p>
          <a:p>
            <a:pPr algn="l">
              <a:lnSpc>
                <a:spcPct val="100000"/>
              </a:lnSpc>
            </a:pPr>
            <a:endParaRPr lang="en-US" spc="-1" dirty="0" smtClean="0">
              <a:latin typeface="Arial" panose="020B0604020202020204" pitchFamily="34" charset="0"/>
              <a:cs typeface="Arial" panose="020B0604020202020204" pitchFamily="34" charset="0"/>
            </a:endParaRPr>
          </a:p>
          <a:p>
            <a:pPr marL="285750" indent="-285750" algn="l">
              <a:lnSpc>
                <a:spcPct val="100000"/>
              </a:lnSpc>
              <a:buClr>
                <a:srgbClr val="000000"/>
              </a:buClr>
              <a:buFont typeface="Wingdings" panose="05000000000000000000" pitchFamily="2" charset="2"/>
              <a:buChar char="q"/>
            </a:pPr>
            <a:r>
              <a:rPr lang="en-US" spc="-1" dirty="0" smtClean="0">
                <a:latin typeface="Arial" panose="020B0604020202020204" pitchFamily="34" charset="0"/>
                <a:cs typeface="Arial" panose="020B0604020202020204" pitchFamily="34" charset="0"/>
              </a:rPr>
              <a:t>Infrastructure </a:t>
            </a:r>
            <a:r>
              <a:rPr lang="en-US" spc="-1" dirty="0">
                <a:latin typeface="Arial" panose="020B0604020202020204" pitchFamily="34" charset="0"/>
                <a:cs typeface="Arial" panose="020B0604020202020204" pitchFamily="34" charset="0"/>
              </a:rPr>
              <a:t>as a service (IaaS</a:t>
            </a:r>
            <a:r>
              <a:rPr lang="en-US" spc="-1" dirty="0" smtClean="0">
                <a:latin typeface="Arial" panose="020B0604020202020204" pitchFamily="34" charset="0"/>
                <a:cs typeface="Arial" panose="020B0604020202020204" pitchFamily="34" charset="0"/>
              </a:rPr>
              <a:t>)</a:t>
            </a:r>
          </a:p>
          <a:p>
            <a:pPr algn="l">
              <a:lnSpc>
                <a:spcPct val="100000"/>
              </a:lnSpc>
              <a:buClr>
                <a:srgbClr val="000000"/>
              </a:buClr>
            </a:pPr>
            <a:r>
              <a:rPr lang="en-US" spc="-1" dirty="0" smtClean="0">
                <a:latin typeface="Arial" panose="020B0604020202020204" pitchFamily="34" charset="0"/>
                <a:cs typeface="Arial" panose="020B0604020202020204" pitchFamily="34" charset="0"/>
              </a:rPr>
              <a:t>	</a:t>
            </a:r>
            <a:r>
              <a:rPr lang="en-US" spc="-1" dirty="0" smtClean="0">
                <a:solidFill>
                  <a:srgbClr val="C00000"/>
                </a:solidFill>
                <a:latin typeface="Arial" panose="020B0604020202020204" pitchFamily="34" charset="0"/>
                <a:cs typeface="Arial" panose="020B0604020202020204" pitchFamily="34" charset="0"/>
              </a:rPr>
              <a:t>Receive a space with all utilities</a:t>
            </a:r>
          </a:p>
          <a:p>
            <a:pPr marL="285750" indent="-285750" algn="l">
              <a:lnSpc>
                <a:spcPct val="100000"/>
              </a:lnSpc>
              <a:buClr>
                <a:srgbClr val="000000"/>
              </a:buClr>
              <a:buFont typeface="Wingdings" panose="05000000000000000000" pitchFamily="2" charset="2"/>
              <a:buChar char="q"/>
            </a:pPr>
            <a:r>
              <a:rPr lang="en-US" spc="-1" dirty="0" smtClean="0">
                <a:latin typeface="Arial" panose="020B0604020202020204" pitchFamily="34" charset="0"/>
                <a:cs typeface="Arial" panose="020B0604020202020204" pitchFamily="34" charset="0"/>
              </a:rPr>
              <a:t>Platform </a:t>
            </a:r>
            <a:r>
              <a:rPr lang="en-US" spc="-1" dirty="0">
                <a:latin typeface="Arial" panose="020B0604020202020204" pitchFamily="34" charset="0"/>
                <a:cs typeface="Arial" panose="020B0604020202020204" pitchFamily="34" charset="0"/>
              </a:rPr>
              <a:t>as a service (PaaS</a:t>
            </a:r>
            <a:r>
              <a:rPr lang="en-US" spc="-1" dirty="0" smtClean="0">
                <a:latin typeface="Arial" panose="020B0604020202020204" pitchFamily="34" charset="0"/>
                <a:cs typeface="Arial" panose="020B0604020202020204" pitchFamily="34" charset="0"/>
              </a:rPr>
              <a:t>)</a:t>
            </a:r>
          </a:p>
          <a:p>
            <a:pPr algn="l">
              <a:lnSpc>
                <a:spcPct val="100000"/>
              </a:lnSpc>
              <a:buClr>
                <a:srgbClr val="000000"/>
              </a:buClr>
            </a:pPr>
            <a:r>
              <a:rPr lang="en-US" spc="-1" dirty="0" smtClean="0">
                <a:latin typeface="Arial" panose="020B0604020202020204" pitchFamily="34" charset="0"/>
                <a:cs typeface="Arial" panose="020B0604020202020204" pitchFamily="34" charset="0"/>
              </a:rPr>
              <a:t>	</a:t>
            </a:r>
            <a:r>
              <a:rPr lang="en-US" spc="-1" dirty="0" smtClean="0">
                <a:solidFill>
                  <a:srgbClr val="C00000"/>
                </a:solidFill>
                <a:latin typeface="Arial" panose="020B0604020202020204" pitchFamily="34" charset="0"/>
                <a:cs typeface="Arial" panose="020B0604020202020204" pitchFamily="34" charset="0"/>
              </a:rPr>
              <a:t>You rent a complete kitchen but </a:t>
            </a:r>
          </a:p>
          <a:p>
            <a:pPr algn="l">
              <a:lnSpc>
                <a:spcPct val="100000"/>
              </a:lnSpc>
              <a:buClr>
                <a:srgbClr val="000000"/>
              </a:buClr>
            </a:pPr>
            <a:r>
              <a:rPr lang="en-US" spc="-1" dirty="0">
                <a:solidFill>
                  <a:srgbClr val="C00000"/>
                </a:solidFill>
                <a:latin typeface="Arial" panose="020B0604020202020204" pitchFamily="34" charset="0"/>
                <a:cs typeface="Arial" panose="020B0604020202020204" pitchFamily="34" charset="0"/>
              </a:rPr>
              <a:t>	</a:t>
            </a:r>
            <a:r>
              <a:rPr lang="en-US" spc="-1" dirty="0" smtClean="0">
                <a:solidFill>
                  <a:srgbClr val="C00000"/>
                </a:solidFill>
                <a:latin typeface="Arial" panose="020B0604020202020204" pitchFamily="34" charset="0"/>
                <a:cs typeface="Arial" panose="020B0604020202020204" pitchFamily="34" charset="0"/>
              </a:rPr>
              <a:t>cook and serve yourself</a:t>
            </a:r>
          </a:p>
          <a:p>
            <a:pPr marL="285750" indent="-285750" algn="l">
              <a:lnSpc>
                <a:spcPct val="100000"/>
              </a:lnSpc>
              <a:buClr>
                <a:srgbClr val="000000"/>
              </a:buClr>
              <a:buFont typeface="Wingdings" panose="05000000000000000000" pitchFamily="2" charset="2"/>
              <a:buChar char="q"/>
            </a:pPr>
            <a:r>
              <a:rPr lang="en-US" spc="-1" dirty="0" smtClean="0">
                <a:latin typeface="Arial" panose="020B0604020202020204" pitchFamily="34" charset="0"/>
                <a:cs typeface="Arial" panose="020B0604020202020204" pitchFamily="34" charset="0"/>
              </a:rPr>
              <a:t>Serverless </a:t>
            </a:r>
            <a:r>
              <a:rPr lang="en-US" spc="-1" dirty="0" smtClean="0">
                <a:latin typeface="Arial" panose="020B0604020202020204" pitchFamily="34" charset="0"/>
                <a:cs typeface="Arial" panose="020B0604020202020204" pitchFamily="34" charset="0"/>
              </a:rPr>
              <a:t>computing (</a:t>
            </a:r>
            <a:r>
              <a:rPr lang="en-US" spc="-1" dirty="0" err="1" smtClean="0">
                <a:latin typeface="Arial" panose="020B0604020202020204" pitchFamily="34" charset="0"/>
                <a:cs typeface="Arial" panose="020B0604020202020204" pitchFamily="34" charset="0"/>
              </a:rPr>
              <a:t>FaaS</a:t>
            </a:r>
            <a:r>
              <a:rPr lang="en-US" spc="-1" dirty="0" smtClean="0">
                <a:latin typeface="Arial" panose="020B0604020202020204" pitchFamily="34" charset="0"/>
                <a:cs typeface="Arial" panose="020B0604020202020204" pitchFamily="34" charset="0"/>
              </a:rPr>
              <a:t>)</a:t>
            </a:r>
            <a:endParaRPr lang="en-US" spc="-1" dirty="0" smtClean="0">
              <a:latin typeface="Arial" panose="020B0604020202020204" pitchFamily="34" charset="0"/>
              <a:cs typeface="Arial" panose="020B0604020202020204" pitchFamily="34" charset="0"/>
            </a:endParaRPr>
          </a:p>
          <a:p>
            <a:pPr algn="l">
              <a:lnSpc>
                <a:spcPct val="100000"/>
              </a:lnSpc>
              <a:buClr>
                <a:srgbClr val="000000"/>
              </a:buClr>
            </a:pPr>
            <a:r>
              <a:rPr lang="en-US" spc="-1" dirty="0">
                <a:latin typeface="Arial" panose="020B0604020202020204" pitchFamily="34" charset="0"/>
                <a:cs typeface="Arial" panose="020B0604020202020204" pitchFamily="34" charset="0"/>
              </a:rPr>
              <a:t>	</a:t>
            </a:r>
            <a:r>
              <a:rPr lang="en-US" spc="-1" dirty="0" smtClean="0">
                <a:solidFill>
                  <a:srgbClr val="C00000"/>
                </a:solidFill>
                <a:latin typeface="Arial" panose="020B0604020202020204" pitchFamily="34" charset="0"/>
                <a:cs typeface="Arial" panose="020B0604020202020204" pitchFamily="34" charset="0"/>
              </a:rPr>
              <a:t>Just serve the food</a:t>
            </a:r>
            <a:endParaRPr lang="en-US" spc="-1" dirty="0" smtClean="0">
              <a:latin typeface="Arial" panose="020B0604020202020204" pitchFamily="34" charset="0"/>
              <a:cs typeface="Arial" panose="020B0604020202020204" pitchFamily="34" charset="0"/>
            </a:endParaRPr>
          </a:p>
          <a:p>
            <a:pPr marL="285750" indent="-285750" algn="l">
              <a:lnSpc>
                <a:spcPct val="100000"/>
              </a:lnSpc>
              <a:buClr>
                <a:srgbClr val="000000"/>
              </a:buClr>
              <a:buFont typeface="Wingdings" panose="05000000000000000000" pitchFamily="2" charset="2"/>
              <a:buChar char="q"/>
            </a:pPr>
            <a:r>
              <a:rPr lang="en-US" spc="-1" dirty="0" smtClean="0">
                <a:latin typeface="Arial" panose="020B0604020202020204" pitchFamily="34" charset="0"/>
                <a:cs typeface="Arial" panose="020B0604020202020204" pitchFamily="34" charset="0"/>
              </a:rPr>
              <a:t>Software </a:t>
            </a:r>
            <a:r>
              <a:rPr lang="en-US" spc="-1" dirty="0">
                <a:latin typeface="Arial" panose="020B0604020202020204" pitchFamily="34" charset="0"/>
                <a:cs typeface="Arial" panose="020B0604020202020204" pitchFamily="34" charset="0"/>
              </a:rPr>
              <a:t>as a service (SaaS)</a:t>
            </a:r>
          </a:p>
          <a:p>
            <a:pPr algn="l"/>
            <a:r>
              <a:rPr lang="en-US" dirty="0" smtClean="0"/>
              <a:t>	</a:t>
            </a:r>
            <a:r>
              <a:rPr lang="en-US" dirty="0" smtClean="0">
                <a:solidFill>
                  <a:srgbClr val="C00000"/>
                </a:solidFill>
              </a:rPr>
              <a:t>Food gets delivered to clients</a:t>
            </a:r>
          </a:p>
        </p:txBody>
      </p:sp>
      <p:pic>
        <p:nvPicPr>
          <p:cNvPr id="1026" name="Picture 2" descr="Image result for tagliatella restaurant barcelon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3175" y="2518786"/>
            <a:ext cx="5340061" cy="3293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2580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a:solidFill>
                  <a:srgbClr val="DE411B"/>
                </a:solidFill>
                <a:latin typeface="Arial Narrow"/>
                <a:ea typeface="Arial Narrow"/>
              </a:rPr>
              <a:t>Serverless</a:t>
            </a:r>
            <a:r>
              <a:rPr lang="en-US" spc="-1" dirty="0">
                <a:latin typeface="Arial Narrow"/>
                <a:ea typeface="Arial Narrow"/>
              </a:rPr>
              <a:t> computing</a:t>
            </a:r>
            <a:endParaRPr lang="en-US" b="0" spc="-1" dirty="0">
              <a:latin typeface="Arial"/>
            </a:endParaRPr>
          </a:p>
        </p:txBody>
      </p:sp>
      <p:sp>
        <p:nvSpPr>
          <p:cNvPr id="12" name="Content Placeholder 11"/>
          <p:cNvSpPr>
            <a:spLocks noGrp="1"/>
          </p:cNvSpPr>
          <p:nvPr>
            <p:ph idx="22"/>
          </p:nvPr>
        </p:nvSpPr>
        <p:spPr>
          <a:xfrm>
            <a:off x="1218690" y="1514764"/>
            <a:ext cx="9292291" cy="4710545"/>
          </a:xfrm>
        </p:spPr>
        <p:txBody>
          <a:bodyPr/>
          <a:lstStyle/>
          <a:p>
            <a:pPr algn="l">
              <a:lnSpc>
                <a:spcPct val="100000"/>
              </a:lnSpc>
            </a:pPr>
            <a:r>
              <a:rPr lang="en-US" spc="-1" dirty="0">
                <a:solidFill>
                  <a:srgbClr val="000000"/>
                </a:solidFill>
                <a:ea typeface="DejaVu Sans"/>
              </a:rPr>
              <a:t>Build and run applications without thinking about </a:t>
            </a:r>
            <a:r>
              <a:rPr lang="en-US" spc="-1" dirty="0" smtClean="0">
                <a:solidFill>
                  <a:srgbClr val="000000"/>
                </a:solidFill>
                <a:ea typeface="DejaVu Sans"/>
              </a:rPr>
              <a:t>servers</a:t>
            </a:r>
            <a:endParaRPr lang="en-US" spc="-1" dirty="0" smtClean="0">
              <a:ea typeface="DejaVu Sans"/>
            </a:endParaRPr>
          </a:p>
          <a:p>
            <a:pPr algn="l">
              <a:lnSpc>
                <a:spcPct val="100000"/>
              </a:lnSpc>
            </a:pPr>
            <a:endParaRPr lang="en-US" spc="-1" dirty="0"/>
          </a:p>
          <a:p>
            <a:pPr algn="l">
              <a:lnSpc>
                <a:spcPct val="100000"/>
              </a:lnSpc>
            </a:pPr>
            <a:r>
              <a:rPr lang="en-US" b="1" spc="-1" dirty="0">
                <a:solidFill>
                  <a:srgbClr val="000000"/>
                </a:solidFill>
                <a:ea typeface="DejaVu Sans"/>
              </a:rPr>
              <a:t>Why use serverless computing?</a:t>
            </a:r>
            <a:endParaRPr lang="en-US" spc="-1" dirty="0"/>
          </a:p>
          <a:p>
            <a:pPr algn="l">
              <a:lnSpc>
                <a:spcPct val="100000"/>
              </a:lnSpc>
            </a:pPr>
            <a:r>
              <a:rPr lang="en-US" spc="-1" dirty="0">
                <a:solidFill>
                  <a:srgbClr val="000000"/>
                </a:solidFill>
                <a:ea typeface="DejaVu Sans"/>
              </a:rPr>
              <a:t>Developers can focus on their core product instead of worrying about </a:t>
            </a:r>
            <a:endParaRPr lang="en-US" spc="-1" dirty="0"/>
          </a:p>
          <a:p>
            <a:pPr algn="l">
              <a:lnSpc>
                <a:spcPct val="100000"/>
              </a:lnSpc>
            </a:pPr>
            <a:r>
              <a:rPr lang="en-US" spc="-1" dirty="0">
                <a:solidFill>
                  <a:srgbClr val="000000"/>
                </a:solidFill>
                <a:ea typeface="DejaVu Sans"/>
              </a:rPr>
              <a:t>managing and operating servers or runtimes</a:t>
            </a:r>
            <a:endParaRPr lang="en-US" spc="-1" dirty="0"/>
          </a:p>
          <a:p>
            <a:pPr algn="l">
              <a:lnSpc>
                <a:spcPct val="100000"/>
              </a:lnSpc>
            </a:pPr>
            <a:endParaRPr lang="en-US" spc="-1" dirty="0"/>
          </a:p>
          <a:p>
            <a:pPr algn="l">
              <a:lnSpc>
                <a:spcPct val="100000"/>
              </a:lnSpc>
            </a:pPr>
            <a:r>
              <a:rPr lang="en-US" b="1" spc="-1" dirty="0">
                <a:solidFill>
                  <a:srgbClr val="000000"/>
                </a:solidFill>
                <a:ea typeface="DejaVu Sans"/>
              </a:rPr>
              <a:t>Benefits of serverless </a:t>
            </a:r>
            <a:r>
              <a:rPr lang="en-US" b="1" spc="-1" dirty="0" smtClean="0">
                <a:solidFill>
                  <a:srgbClr val="000000"/>
                </a:solidFill>
                <a:ea typeface="DejaVu Sans"/>
              </a:rPr>
              <a:t>computing</a:t>
            </a:r>
            <a:endParaRPr lang="en-US" spc="-1" dirty="0"/>
          </a:p>
          <a:p>
            <a:pPr marL="285750" indent="-285750" algn="l">
              <a:lnSpc>
                <a:spcPct val="100000"/>
              </a:lnSpc>
              <a:buClr>
                <a:srgbClr val="000000"/>
              </a:buClr>
              <a:buFont typeface="Wingdings" panose="05000000000000000000" pitchFamily="2" charset="2"/>
              <a:buChar char="q"/>
            </a:pPr>
            <a:r>
              <a:rPr lang="en-US" spc="-1" dirty="0">
                <a:solidFill>
                  <a:srgbClr val="000000"/>
                </a:solidFill>
                <a:ea typeface="DejaVu Sans"/>
              </a:rPr>
              <a:t> no server management</a:t>
            </a:r>
            <a:endParaRPr lang="en-US" spc="-1" dirty="0"/>
          </a:p>
          <a:p>
            <a:pPr marL="285750" indent="-285750" algn="l">
              <a:lnSpc>
                <a:spcPct val="100000"/>
              </a:lnSpc>
              <a:buClr>
                <a:srgbClr val="000000"/>
              </a:buClr>
              <a:buFont typeface="Wingdings" panose="05000000000000000000" pitchFamily="2" charset="2"/>
              <a:buChar char="q"/>
            </a:pPr>
            <a:r>
              <a:rPr lang="en-US" spc="-1" dirty="0">
                <a:solidFill>
                  <a:srgbClr val="000000"/>
                </a:solidFill>
                <a:ea typeface="DejaVu Sans"/>
              </a:rPr>
              <a:t> flexible scaling</a:t>
            </a:r>
            <a:endParaRPr lang="en-US" spc="-1" dirty="0"/>
          </a:p>
          <a:p>
            <a:pPr marL="285750" indent="-285750" algn="l">
              <a:lnSpc>
                <a:spcPct val="100000"/>
              </a:lnSpc>
              <a:buClr>
                <a:srgbClr val="000000"/>
              </a:buClr>
              <a:buFont typeface="Wingdings" panose="05000000000000000000" pitchFamily="2" charset="2"/>
              <a:buChar char="q"/>
            </a:pPr>
            <a:r>
              <a:rPr lang="en-US" spc="-1" dirty="0">
                <a:solidFill>
                  <a:srgbClr val="000000"/>
                </a:solidFill>
                <a:ea typeface="DejaVu Sans"/>
              </a:rPr>
              <a:t> automated high availability</a:t>
            </a:r>
            <a:endParaRPr lang="en-US" spc="-1" dirty="0"/>
          </a:p>
          <a:p>
            <a:pPr marL="285750" indent="-285750" algn="l">
              <a:lnSpc>
                <a:spcPct val="100000"/>
              </a:lnSpc>
              <a:buClr>
                <a:srgbClr val="000000"/>
              </a:buClr>
              <a:buFont typeface="Wingdings" panose="05000000000000000000" pitchFamily="2" charset="2"/>
              <a:buChar char="q"/>
            </a:pPr>
            <a:r>
              <a:rPr lang="en-US" spc="-1" dirty="0">
                <a:solidFill>
                  <a:srgbClr val="000000"/>
                </a:solidFill>
                <a:ea typeface="DejaVu Sans"/>
              </a:rPr>
              <a:t> costs</a:t>
            </a:r>
            <a:endParaRPr lang="en-US" spc="-1" dirty="0"/>
          </a:p>
        </p:txBody>
      </p:sp>
      <p:pic>
        <p:nvPicPr>
          <p:cNvPr id="5" name="Picture 4"/>
          <p:cNvPicPr/>
          <p:nvPr/>
        </p:nvPicPr>
        <p:blipFill>
          <a:blip r:embed="rId3"/>
          <a:stretch/>
        </p:blipFill>
        <p:spPr>
          <a:xfrm>
            <a:off x="9250967" y="2822796"/>
            <a:ext cx="2180160" cy="2094480"/>
          </a:xfrm>
          <a:prstGeom prst="rect">
            <a:avLst/>
          </a:prstGeom>
          <a:ln>
            <a:noFill/>
          </a:ln>
        </p:spPr>
      </p:pic>
    </p:spTree>
    <p:extLst>
      <p:ext uri="{BB962C8B-B14F-4D97-AF65-F5344CB8AC3E}">
        <p14:creationId xmlns:p14="http://schemas.microsoft.com/office/powerpoint/2010/main" val="26088366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smtClean="0">
                <a:solidFill>
                  <a:schemeClr val="tx1"/>
                </a:solidFill>
                <a:latin typeface="Arial Narrow"/>
                <a:ea typeface="Arial Narrow"/>
              </a:rPr>
              <a:t>Start from </a:t>
            </a:r>
            <a:r>
              <a:rPr lang="en-US" spc="-1" dirty="0" smtClean="0">
                <a:solidFill>
                  <a:srgbClr val="DE411B"/>
                </a:solidFill>
                <a:latin typeface="Arial Narrow"/>
                <a:ea typeface="Arial Narrow"/>
              </a:rPr>
              <a:t>vision</a:t>
            </a:r>
            <a:endParaRPr lang="en-US" b="0" spc="-1" dirty="0">
              <a:latin typeface="Arial"/>
            </a:endParaRPr>
          </a:p>
        </p:txBody>
      </p:sp>
      <p:sp>
        <p:nvSpPr>
          <p:cNvPr id="12" name="Content Placeholder 11"/>
          <p:cNvSpPr>
            <a:spLocks noGrp="1"/>
          </p:cNvSpPr>
          <p:nvPr>
            <p:ph idx="22"/>
          </p:nvPr>
        </p:nvSpPr>
        <p:spPr>
          <a:xfrm>
            <a:off x="1218690" y="1514764"/>
            <a:ext cx="9292291" cy="4710545"/>
          </a:xfrm>
        </p:spPr>
        <p:txBody>
          <a:bodyPr/>
          <a:lstStyle/>
          <a:p>
            <a:pPr>
              <a:lnSpc>
                <a:spcPct val="100000"/>
              </a:lnSpc>
            </a:pPr>
            <a:endParaRPr lang="en-US" sz="3200" spc="-1" dirty="0" smtClean="0">
              <a:solidFill>
                <a:srgbClr val="000000"/>
              </a:solidFill>
              <a:ea typeface="DejaVu Sans"/>
            </a:endParaRPr>
          </a:p>
          <a:p>
            <a:pPr>
              <a:lnSpc>
                <a:spcPct val="100000"/>
              </a:lnSpc>
            </a:pPr>
            <a:r>
              <a:rPr lang="en-US" sz="3200" spc="-1" dirty="0" smtClean="0">
                <a:solidFill>
                  <a:srgbClr val="000000"/>
                </a:solidFill>
                <a:ea typeface="DejaVu Sans"/>
              </a:rPr>
              <a:t>Bring </a:t>
            </a:r>
            <a:r>
              <a:rPr lang="en-US" sz="3200" spc="-1" dirty="0">
                <a:solidFill>
                  <a:srgbClr val="000000"/>
                </a:solidFill>
                <a:ea typeface="DejaVu Sans"/>
              </a:rPr>
              <a:t>the light in every book no matter if you speak the language</a:t>
            </a:r>
            <a:endParaRPr lang="en-US" sz="3200" spc="-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5635" y="3786909"/>
            <a:ext cx="2438400" cy="2438400"/>
          </a:xfrm>
          <a:prstGeom prst="rect">
            <a:avLst/>
          </a:prstGeom>
        </p:spPr>
      </p:pic>
    </p:spTree>
    <p:extLst>
      <p:ext uri="{BB962C8B-B14F-4D97-AF65-F5344CB8AC3E}">
        <p14:creationId xmlns:p14="http://schemas.microsoft.com/office/powerpoint/2010/main" val="22002804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smtClean="0">
                <a:solidFill>
                  <a:schemeClr val="tx1"/>
                </a:solidFill>
                <a:latin typeface="Arial Narrow"/>
                <a:ea typeface="Arial Narrow"/>
              </a:rPr>
              <a:t>Amazon </a:t>
            </a:r>
            <a:r>
              <a:rPr lang="en-US" spc="-1" dirty="0" smtClean="0">
                <a:solidFill>
                  <a:schemeClr val="accent1"/>
                </a:solidFill>
                <a:latin typeface="Arial Narrow"/>
                <a:ea typeface="Arial Narrow"/>
              </a:rPr>
              <a:t>polly</a:t>
            </a:r>
            <a:endParaRPr lang="en-US" b="0" spc="-1" dirty="0">
              <a:solidFill>
                <a:schemeClr val="accent1"/>
              </a:solidFill>
              <a:latin typeface="Arial"/>
            </a:endParaRPr>
          </a:p>
        </p:txBody>
      </p:sp>
      <p:sp>
        <p:nvSpPr>
          <p:cNvPr id="12" name="Content Placeholder 11"/>
          <p:cNvSpPr>
            <a:spLocks noGrp="1"/>
          </p:cNvSpPr>
          <p:nvPr>
            <p:ph idx="22"/>
          </p:nvPr>
        </p:nvSpPr>
        <p:spPr>
          <a:xfrm>
            <a:off x="1218690" y="1514764"/>
            <a:ext cx="9292291" cy="4710545"/>
          </a:xfrm>
        </p:spPr>
        <p:txBody>
          <a:bodyPr/>
          <a:lstStyle/>
          <a:p>
            <a:pPr algn="l">
              <a:lnSpc>
                <a:spcPct val="100000"/>
              </a:lnSpc>
            </a:pPr>
            <a:endParaRPr lang="en-US" spc="-1" dirty="0" smtClean="0">
              <a:solidFill>
                <a:srgbClr val="000000"/>
              </a:solidFill>
              <a:ea typeface="DejaVu Sans"/>
            </a:endParaRPr>
          </a:p>
          <a:p>
            <a:pPr algn="l">
              <a:lnSpc>
                <a:spcPct val="100000"/>
              </a:lnSpc>
            </a:pPr>
            <a:r>
              <a:rPr lang="en-US" spc="-1" dirty="0" smtClean="0">
                <a:solidFill>
                  <a:srgbClr val="000000"/>
                </a:solidFill>
                <a:ea typeface="DejaVu Sans"/>
              </a:rPr>
              <a:t>Turn </a:t>
            </a:r>
            <a:r>
              <a:rPr lang="en-US" spc="-1" dirty="0">
                <a:solidFill>
                  <a:srgbClr val="000000"/>
                </a:solidFill>
                <a:ea typeface="DejaVu Sans"/>
              </a:rPr>
              <a:t>text into lifelike speech using deep learning</a:t>
            </a:r>
            <a:endParaRPr lang="en-US" spc="-1" dirty="0"/>
          </a:p>
          <a:p>
            <a:pPr algn="l">
              <a:lnSpc>
                <a:spcPct val="100000"/>
              </a:lnSpc>
            </a:pPr>
            <a:endParaRPr lang="en-US" spc="-1" dirty="0" smtClean="0"/>
          </a:p>
          <a:p>
            <a:pPr algn="l">
              <a:lnSpc>
                <a:spcPct val="100000"/>
              </a:lnSpc>
            </a:pPr>
            <a:r>
              <a:rPr lang="en-US" b="1" spc="-1" dirty="0" smtClean="0"/>
              <a:t>Benefits</a:t>
            </a:r>
            <a:endParaRPr lang="en-US" b="1" spc="-1" dirty="0"/>
          </a:p>
          <a:p>
            <a:pPr marL="285750" indent="-285750" algn="l">
              <a:lnSpc>
                <a:spcPct val="100000"/>
              </a:lnSpc>
              <a:buFont typeface="Wingdings" panose="05000000000000000000" pitchFamily="2" charset="2"/>
              <a:buChar char="q"/>
            </a:pPr>
            <a:r>
              <a:rPr lang="en-US" spc="-1" dirty="0" smtClean="0"/>
              <a:t>natural </a:t>
            </a:r>
            <a:r>
              <a:rPr lang="en-US" spc="-1" dirty="0"/>
              <a:t>sounding voices</a:t>
            </a:r>
          </a:p>
          <a:p>
            <a:pPr marL="285750" indent="-285750" algn="l">
              <a:lnSpc>
                <a:spcPct val="100000"/>
              </a:lnSpc>
              <a:buFont typeface="Wingdings" panose="05000000000000000000" pitchFamily="2" charset="2"/>
              <a:buChar char="q"/>
            </a:pPr>
            <a:r>
              <a:rPr lang="en-US" spc="-1" dirty="0" smtClean="0"/>
              <a:t>store </a:t>
            </a:r>
            <a:r>
              <a:rPr lang="en-US" spc="-1" dirty="0"/>
              <a:t>&amp; redistribute speech</a:t>
            </a:r>
          </a:p>
          <a:p>
            <a:pPr marL="285750" indent="-285750" algn="l">
              <a:lnSpc>
                <a:spcPct val="100000"/>
              </a:lnSpc>
              <a:buFont typeface="Wingdings" panose="05000000000000000000" pitchFamily="2" charset="2"/>
              <a:buChar char="q"/>
            </a:pPr>
            <a:r>
              <a:rPr lang="en-US" spc="-1" dirty="0" smtClean="0"/>
              <a:t>real-time </a:t>
            </a:r>
            <a:r>
              <a:rPr lang="en-US" spc="-1" dirty="0"/>
              <a:t>streaming</a:t>
            </a:r>
          </a:p>
          <a:p>
            <a:pPr marL="285750" indent="-285750" algn="l">
              <a:lnSpc>
                <a:spcPct val="100000"/>
              </a:lnSpc>
              <a:buFont typeface="Wingdings" panose="05000000000000000000" pitchFamily="2" charset="2"/>
              <a:buChar char="q"/>
            </a:pPr>
            <a:r>
              <a:rPr lang="en-US" spc="-1" dirty="0" smtClean="0"/>
              <a:t>customize </a:t>
            </a:r>
            <a:r>
              <a:rPr lang="en-US" spc="-1" dirty="0"/>
              <a:t>&amp; control speech output</a:t>
            </a:r>
          </a:p>
          <a:p>
            <a:pPr marL="285750" indent="-285750" algn="l">
              <a:lnSpc>
                <a:spcPct val="100000"/>
              </a:lnSpc>
              <a:buFont typeface="Wingdings" panose="05000000000000000000" pitchFamily="2" charset="2"/>
              <a:buChar char="q"/>
            </a:pPr>
            <a:r>
              <a:rPr lang="en-US" spc="-1" dirty="0" smtClean="0"/>
              <a:t>low </a:t>
            </a:r>
            <a:r>
              <a:rPr lang="en-US" spc="-1" dirty="0"/>
              <a:t>cost</a:t>
            </a:r>
          </a:p>
          <a:p>
            <a:pPr algn="l">
              <a:lnSpc>
                <a:spcPct val="100000"/>
              </a:lnSpc>
            </a:pPr>
            <a:endParaRPr lang="en-US" spc="-1" dirty="0"/>
          </a:p>
        </p:txBody>
      </p:sp>
      <p:pic>
        <p:nvPicPr>
          <p:cNvPr id="5" name="Picture 4"/>
          <p:cNvPicPr/>
          <p:nvPr/>
        </p:nvPicPr>
        <p:blipFill>
          <a:blip r:embed="rId3"/>
          <a:stretch/>
        </p:blipFill>
        <p:spPr>
          <a:xfrm>
            <a:off x="8503920" y="2377440"/>
            <a:ext cx="2856600" cy="2856600"/>
          </a:xfrm>
          <a:prstGeom prst="rect">
            <a:avLst/>
          </a:prstGeom>
          <a:ln>
            <a:noFill/>
          </a:ln>
        </p:spPr>
      </p:pic>
    </p:spTree>
    <p:extLst>
      <p:ext uri="{BB962C8B-B14F-4D97-AF65-F5344CB8AC3E}">
        <p14:creationId xmlns:p14="http://schemas.microsoft.com/office/powerpoint/2010/main" val="9555808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a:latin typeface="Arial Narrow"/>
                <a:ea typeface="Arial Narrow"/>
              </a:rPr>
              <a:t>Amazon </a:t>
            </a:r>
            <a:r>
              <a:rPr lang="en-US" spc="-1" dirty="0" smtClean="0">
                <a:solidFill>
                  <a:schemeClr val="accent1"/>
                </a:solidFill>
                <a:latin typeface="Arial Narrow"/>
                <a:ea typeface="Arial Narrow"/>
              </a:rPr>
              <a:t>S3</a:t>
            </a:r>
            <a:endParaRPr lang="en-US" b="0" spc="-1" dirty="0">
              <a:solidFill>
                <a:schemeClr val="accent1"/>
              </a:solidFill>
              <a:latin typeface="Arial"/>
            </a:endParaRPr>
          </a:p>
        </p:txBody>
      </p:sp>
      <p:sp>
        <p:nvSpPr>
          <p:cNvPr id="12" name="Content Placeholder 11"/>
          <p:cNvSpPr>
            <a:spLocks noGrp="1"/>
          </p:cNvSpPr>
          <p:nvPr>
            <p:ph idx="22"/>
          </p:nvPr>
        </p:nvSpPr>
        <p:spPr>
          <a:xfrm>
            <a:off x="1218690" y="1514764"/>
            <a:ext cx="9292291" cy="4710545"/>
          </a:xfrm>
        </p:spPr>
        <p:txBody>
          <a:bodyPr/>
          <a:lstStyle/>
          <a:p>
            <a:pPr algn="l">
              <a:lnSpc>
                <a:spcPct val="100000"/>
              </a:lnSpc>
            </a:pPr>
            <a:endParaRPr lang="en-US" spc="-1" dirty="0" smtClean="0">
              <a:solidFill>
                <a:srgbClr val="000000"/>
              </a:solidFill>
              <a:ea typeface="DejaVu Sans"/>
            </a:endParaRPr>
          </a:p>
          <a:p>
            <a:pPr algn="l">
              <a:lnSpc>
                <a:spcPct val="100000"/>
              </a:lnSpc>
            </a:pPr>
            <a:r>
              <a:rPr lang="en-US" spc="-1" dirty="0"/>
              <a:t>Object storage built to store and retrieve any amount of data from anywhere</a:t>
            </a:r>
          </a:p>
          <a:p>
            <a:pPr algn="l">
              <a:lnSpc>
                <a:spcPct val="100000"/>
              </a:lnSpc>
            </a:pPr>
            <a:endParaRPr lang="en-US" spc="-1" dirty="0"/>
          </a:p>
          <a:p>
            <a:pPr algn="l">
              <a:lnSpc>
                <a:spcPct val="100000"/>
              </a:lnSpc>
            </a:pPr>
            <a:r>
              <a:rPr lang="en-US" b="1" spc="-1" dirty="0"/>
              <a:t>Benefits</a:t>
            </a:r>
          </a:p>
          <a:p>
            <a:pPr marL="285750" indent="-285750" algn="l">
              <a:lnSpc>
                <a:spcPct val="100000"/>
              </a:lnSpc>
              <a:buFont typeface="Wingdings" panose="05000000000000000000" pitchFamily="2" charset="2"/>
              <a:buChar char="q"/>
            </a:pPr>
            <a:r>
              <a:rPr lang="en-US" spc="-1" dirty="0"/>
              <a:t>durability, availability and scalability</a:t>
            </a:r>
          </a:p>
          <a:p>
            <a:pPr marL="285750" indent="-285750" algn="l">
              <a:lnSpc>
                <a:spcPct val="100000"/>
              </a:lnSpc>
              <a:buFont typeface="Wingdings" panose="05000000000000000000" pitchFamily="2" charset="2"/>
              <a:buChar char="q"/>
            </a:pPr>
            <a:r>
              <a:rPr lang="en-US" spc="-1" dirty="0"/>
              <a:t>comprehensive security</a:t>
            </a:r>
          </a:p>
          <a:p>
            <a:pPr marL="285750" indent="-285750" algn="l">
              <a:lnSpc>
                <a:spcPct val="100000"/>
              </a:lnSpc>
              <a:buFont typeface="Wingdings" panose="05000000000000000000" pitchFamily="2" charset="2"/>
              <a:buChar char="q"/>
            </a:pPr>
            <a:r>
              <a:rPr lang="en-US" spc="-1" dirty="0"/>
              <a:t>flexible management</a:t>
            </a:r>
          </a:p>
          <a:p>
            <a:pPr marL="285750" indent="-285750" algn="l">
              <a:lnSpc>
                <a:spcPct val="100000"/>
              </a:lnSpc>
              <a:buFont typeface="Wingdings" panose="05000000000000000000" pitchFamily="2" charset="2"/>
              <a:buChar char="q"/>
            </a:pPr>
            <a:r>
              <a:rPr lang="en-US" spc="-1" dirty="0"/>
              <a:t>most supported by partners, vendors and AWS services</a:t>
            </a:r>
          </a:p>
          <a:p>
            <a:pPr marL="285750" indent="-285750" algn="l">
              <a:lnSpc>
                <a:spcPct val="100000"/>
              </a:lnSpc>
              <a:buFont typeface="Wingdings" panose="05000000000000000000" pitchFamily="2" charset="2"/>
              <a:buChar char="q"/>
            </a:pPr>
            <a:r>
              <a:rPr lang="en-US" spc="-1" dirty="0"/>
              <a:t>easy, flexible data transfer</a:t>
            </a:r>
          </a:p>
        </p:txBody>
      </p:sp>
      <p:pic>
        <p:nvPicPr>
          <p:cNvPr id="6" name="Picture 5"/>
          <p:cNvPicPr/>
          <p:nvPr/>
        </p:nvPicPr>
        <p:blipFill>
          <a:blip r:embed="rId3"/>
          <a:stretch/>
        </p:blipFill>
        <p:spPr>
          <a:xfrm>
            <a:off x="7804728" y="3151678"/>
            <a:ext cx="3962399" cy="1436716"/>
          </a:xfrm>
          <a:prstGeom prst="rect">
            <a:avLst/>
          </a:prstGeom>
          <a:ln>
            <a:noFill/>
          </a:ln>
        </p:spPr>
      </p:pic>
    </p:spTree>
    <p:extLst>
      <p:ext uri="{BB962C8B-B14F-4D97-AF65-F5344CB8AC3E}">
        <p14:creationId xmlns:p14="http://schemas.microsoft.com/office/powerpoint/2010/main" val="41764178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a:latin typeface="Arial Narrow"/>
                <a:ea typeface="Arial Narrow"/>
              </a:rPr>
              <a:t>Amazon </a:t>
            </a:r>
            <a:r>
              <a:rPr lang="en-US" spc="-1" dirty="0" smtClean="0">
                <a:solidFill>
                  <a:schemeClr val="accent1"/>
                </a:solidFill>
                <a:latin typeface="Arial Narrow"/>
                <a:ea typeface="Arial Narrow"/>
              </a:rPr>
              <a:t>Dynamo DB</a:t>
            </a:r>
            <a:endParaRPr lang="en-US" b="0" spc="-1" dirty="0">
              <a:solidFill>
                <a:schemeClr val="accent1"/>
              </a:solidFill>
              <a:latin typeface="Arial"/>
            </a:endParaRPr>
          </a:p>
        </p:txBody>
      </p:sp>
      <p:sp>
        <p:nvSpPr>
          <p:cNvPr id="12" name="Content Placeholder 11"/>
          <p:cNvSpPr>
            <a:spLocks noGrp="1"/>
          </p:cNvSpPr>
          <p:nvPr>
            <p:ph idx="22"/>
          </p:nvPr>
        </p:nvSpPr>
        <p:spPr>
          <a:xfrm>
            <a:off x="1218690" y="1514764"/>
            <a:ext cx="9292291" cy="4710545"/>
          </a:xfrm>
        </p:spPr>
        <p:txBody>
          <a:bodyPr/>
          <a:lstStyle/>
          <a:p>
            <a:pPr algn="l">
              <a:lnSpc>
                <a:spcPct val="100000"/>
              </a:lnSpc>
            </a:pPr>
            <a:endParaRPr lang="en-US" spc="-1" dirty="0" smtClean="0">
              <a:solidFill>
                <a:srgbClr val="000000"/>
              </a:solidFill>
              <a:ea typeface="DejaVu Sans"/>
            </a:endParaRPr>
          </a:p>
          <a:p>
            <a:pPr algn="l">
              <a:lnSpc>
                <a:spcPct val="100000"/>
              </a:lnSpc>
            </a:pPr>
            <a:r>
              <a:rPr lang="en-US" spc="-1" dirty="0" smtClean="0">
                <a:solidFill>
                  <a:srgbClr val="000000"/>
                </a:solidFill>
                <a:ea typeface="DejaVu Sans"/>
              </a:rPr>
              <a:t>Nonrelational </a:t>
            </a:r>
            <a:r>
              <a:rPr lang="en-US" spc="-1" dirty="0">
                <a:solidFill>
                  <a:srgbClr val="000000"/>
                </a:solidFill>
                <a:ea typeface="DejaVu Sans"/>
              </a:rPr>
              <a:t>database that delivers reliable </a:t>
            </a:r>
            <a:r>
              <a:rPr lang="en-US" spc="-1" dirty="0" smtClean="0">
                <a:solidFill>
                  <a:srgbClr val="000000"/>
                </a:solidFill>
                <a:ea typeface="DejaVu Sans"/>
              </a:rPr>
              <a:t>performance </a:t>
            </a:r>
            <a:r>
              <a:rPr lang="en-US" spc="-1" dirty="0">
                <a:solidFill>
                  <a:srgbClr val="000000"/>
                </a:solidFill>
                <a:ea typeface="DejaVu Sans"/>
              </a:rPr>
              <a:t>at any scale.</a:t>
            </a:r>
            <a:endParaRPr lang="en-US" spc="-1" dirty="0"/>
          </a:p>
          <a:p>
            <a:pPr algn="l">
              <a:lnSpc>
                <a:spcPct val="100000"/>
              </a:lnSpc>
            </a:pPr>
            <a:endParaRPr lang="en-US" spc="-1" dirty="0"/>
          </a:p>
          <a:p>
            <a:pPr algn="l">
              <a:lnSpc>
                <a:spcPct val="100000"/>
              </a:lnSpc>
            </a:pPr>
            <a:r>
              <a:rPr lang="en-US" spc="-1" dirty="0">
                <a:solidFill>
                  <a:srgbClr val="000000"/>
                </a:solidFill>
                <a:ea typeface="DejaVu Sans"/>
              </a:rPr>
              <a:t>Create a new table for your application and let DynamoDB handle the rest. </a:t>
            </a:r>
            <a:endParaRPr lang="en-US" spc="-1" dirty="0"/>
          </a:p>
          <a:p>
            <a:pPr algn="l">
              <a:lnSpc>
                <a:spcPct val="100000"/>
              </a:lnSpc>
            </a:pPr>
            <a:endParaRPr lang="en-US" spc="-1" dirty="0"/>
          </a:p>
          <a:p>
            <a:pPr algn="l">
              <a:lnSpc>
                <a:spcPct val="100000"/>
              </a:lnSpc>
            </a:pPr>
            <a:r>
              <a:rPr lang="en-US" b="1" spc="-1" dirty="0" smtClean="0"/>
              <a:t>Benefits</a:t>
            </a:r>
          </a:p>
          <a:p>
            <a:pPr marL="285750" indent="-285750" algn="l">
              <a:lnSpc>
                <a:spcPct val="100000"/>
              </a:lnSpc>
              <a:buFont typeface="Wingdings" panose="05000000000000000000" pitchFamily="2" charset="2"/>
              <a:buChar char="q"/>
            </a:pPr>
            <a:r>
              <a:rPr lang="en-US" spc="-1" dirty="0"/>
              <a:t>performance at scale</a:t>
            </a:r>
          </a:p>
          <a:p>
            <a:pPr marL="285750" indent="-285750" algn="l">
              <a:lnSpc>
                <a:spcPct val="100000"/>
              </a:lnSpc>
              <a:buFont typeface="Wingdings" panose="05000000000000000000" pitchFamily="2" charset="2"/>
              <a:buChar char="q"/>
            </a:pPr>
            <a:r>
              <a:rPr lang="en-US" spc="-1" dirty="0"/>
              <a:t>fully managed</a:t>
            </a:r>
          </a:p>
          <a:p>
            <a:pPr marL="285750" indent="-285750" algn="l">
              <a:lnSpc>
                <a:spcPct val="100000"/>
              </a:lnSpc>
              <a:buFont typeface="Wingdings" panose="05000000000000000000" pitchFamily="2" charset="2"/>
              <a:buChar char="q"/>
            </a:pPr>
            <a:r>
              <a:rPr lang="en-US" spc="-1" dirty="0"/>
              <a:t>enterprise-ready</a:t>
            </a:r>
          </a:p>
        </p:txBody>
      </p:sp>
      <p:pic>
        <p:nvPicPr>
          <p:cNvPr id="5" name="Picture 4"/>
          <p:cNvPicPr/>
          <p:nvPr/>
        </p:nvPicPr>
        <p:blipFill>
          <a:blip r:embed="rId3"/>
          <a:stretch/>
        </p:blipFill>
        <p:spPr>
          <a:xfrm>
            <a:off x="8483026" y="3177084"/>
            <a:ext cx="3044160" cy="1059840"/>
          </a:xfrm>
          <a:prstGeom prst="rect">
            <a:avLst/>
          </a:prstGeom>
          <a:ln>
            <a:noFill/>
          </a:ln>
        </p:spPr>
      </p:pic>
    </p:spTree>
    <p:extLst>
      <p:ext uri="{BB962C8B-B14F-4D97-AF65-F5344CB8AC3E}">
        <p14:creationId xmlns:p14="http://schemas.microsoft.com/office/powerpoint/2010/main" val="6115294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a:latin typeface="Arial Narrow"/>
                <a:ea typeface="Arial Narrow"/>
              </a:rPr>
              <a:t>Amazon </a:t>
            </a:r>
            <a:r>
              <a:rPr lang="en-US" spc="-1" dirty="0" smtClean="0">
                <a:solidFill>
                  <a:schemeClr val="accent1"/>
                </a:solidFill>
                <a:latin typeface="Arial Narrow"/>
                <a:ea typeface="Arial Narrow"/>
              </a:rPr>
              <a:t>Translate</a:t>
            </a:r>
            <a:endParaRPr lang="en-US" b="0" spc="-1" dirty="0">
              <a:solidFill>
                <a:schemeClr val="accent1"/>
              </a:solidFill>
              <a:latin typeface="Arial"/>
            </a:endParaRPr>
          </a:p>
        </p:txBody>
      </p:sp>
      <p:sp>
        <p:nvSpPr>
          <p:cNvPr id="12" name="Content Placeholder 11"/>
          <p:cNvSpPr>
            <a:spLocks noGrp="1"/>
          </p:cNvSpPr>
          <p:nvPr>
            <p:ph idx="22"/>
          </p:nvPr>
        </p:nvSpPr>
        <p:spPr>
          <a:xfrm>
            <a:off x="1218690" y="1514764"/>
            <a:ext cx="9292291" cy="4710545"/>
          </a:xfrm>
        </p:spPr>
        <p:txBody>
          <a:bodyPr/>
          <a:lstStyle/>
          <a:p>
            <a:pPr algn="l">
              <a:lnSpc>
                <a:spcPct val="100000"/>
              </a:lnSpc>
            </a:pPr>
            <a:endParaRPr lang="en-US" spc="-1" dirty="0" smtClean="0">
              <a:solidFill>
                <a:srgbClr val="000000"/>
              </a:solidFill>
              <a:ea typeface="DejaVu Sans"/>
            </a:endParaRPr>
          </a:p>
          <a:p>
            <a:pPr algn="l">
              <a:lnSpc>
                <a:spcPct val="100000"/>
              </a:lnSpc>
            </a:pPr>
            <a:r>
              <a:rPr lang="en-US" spc="-1" dirty="0">
                <a:solidFill>
                  <a:srgbClr val="000000"/>
                </a:solidFill>
                <a:ea typeface="DejaVu Sans"/>
              </a:rPr>
              <a:t>Natural and accurate language translation</a:t>
            </a:r>
          </a:p>
          <a:p>
            <a:pPr algn="l">
              <a:lnSpc>
                <a:spcPct val="100000"/>
              </a:lnSpc>
            </a:pPr>
            <a:endParaRPr lang="en-US" spc="-1" dirty="0" smtClean="0">
              <a:solidFill>
                <a:srgbClr val="000000"/>
              </a:solidFill>
              <a:ea typeface="DejaVu Sans"/>
            </a:endParaRPr>
          </a:p>
          <a:p>
            <a:pPr algn="l">
              <a:lnSpc>
                <a:spcPct val="100000"/>
              </a:lnSpc>
            </a:pPr>
            <a:r>
              <a:rPr lang="en-US" b="1" spc="-1" dirty="0" smtClean="0">
                <a:solidFill>
                  <a:srgbClr val="000000"/>
                </a:solidFill>
                <a:ea typeface="DejaVu Sans"/>
              </a:rPr>
              <a:t>Neural </a:t>
            </a:r>
            <a:r>
              <a:rPr lang="en-US" b="1" spc="-1" dirty="0">
                <a:solidFill>
                  <a:srgbClr val="000000"/>
                </a:solidFill>
                <a:ea typeface="DejaVu Sans"/>
              </a:rPr>
              <a:t>machine translation service that delivers:</a:t>
            </a:r>
          </a:p>
          <a:p>
            <a:pPr marL="285750" indent="-285750" algn="l">
              <a:lnSpc>
                <a:spcPct val="100000"/>
              </a:lnSpc>
              <a:buFont typeface="Wingdings" panose="05000000000000000000" pitchFamily="2" charset="2"/>
              <a:buChar char="q"/>
            </a:pPr>
            <a:r>
              <a:rPr lang="en-US" spc="-1" dirty="0">
                <a:solidFill>
                  <a:srgbClr val="000000"/>
                </a:solidFill>
                <a:ea typeface="DejaVu Sans"/>
              </a:rPr>
              <a:t>fast</a:t>
            </a:r>
          </a:p>
          <a:p>
            <a:pPr marL="285750" indent="-285750" algn="l">
              <a:lnSpc>
                <a:spcPct val="100000"/>
              </a:lnSpc>
              <a:buFont typeface="Wingdings" panose="05000000000000000000" pitchFamily="2" charset="2"/>
              <a:buChar char="q"/>
            </a:pPr>
            <a:r>
              <a:rPr lang="en-US" spc="-1" dirty="0" smtClean="0">
                <a:solidFill>
                  <a:srgbClr val="000000"/>
                </a:solidFill>
                <a:ea typeface="DejaVu Sans"/>
              </a:rPr>
              <a:t>high-quality               </a:t>
            </a:r>
            <a:r>
              <a:rPr lang="en-US" spc="-1" dirty="0">
                <a:solidFill>
                  <a:srgbClr val="C00000"/>
                </a:solidFill>
                <a:ea typeface="DejaVu Sans"/>
              </a:rPr>
              <a:t>language </a:t>
            </a:r>
            <a:r>
              <a:rPr lang="en-US" spc="-1" dirty="0" smtClean="0">
                <a:solidFill>
                  <a:srgbClr val="C00000"/>
                </a:solidFill>
                <a:ea typeface="DejaVu Sans"/>
              </a:rPr>
              <a:t>translation</a:t>
            </a:r>
            <a:endParaRPr lang="en-US" spc="-1" dirty="0">
              <a:solidFill>
                <a:srgbClr val="C00000"/>
              </a:solidFill>
              <a:ea typeface="DejaVu Sans"/>
            </a:endParaRPr>
          </a:p>
          <a:p>
            <a:pPr marL="285750" indent="-285750" algn="l">
              <a:lnSpc>
                <a:spcPct val="100000"/>
              </a:lnSpc>
              <a:buFont typeface="Wingdings" panose="05000000000000000000" pitchFamily="2" charset="2"/>
              <a:buChar char="q"/>
            </a:pPr>
            <a:r>
              <a:rPr lang="en-US" spc="-1" dirty="0">
                <a:solidFill>
                  <a:srgbClr val="000000"/>
                </a:solidFill>
                <a:ea typeface="DejaVu Sans"/>
              </a:rPr>
              <a:t>affordable </a:t>
            </a:r>
          </a:p>
          <a:p>
            <a:pPr algn="l">
              <a:lnSpc>
                <a:spcPct val="100000"/>
              </a:lnSpc>
            </a:pPr>
            <a:r>
              <a:rPr lang="en-US" spc="-1" dirty="0">
                <a:solidFill>
                  <a:srgbClr val="000000"/>
                </a:solidFill>
                <a:ea typeface="DejaVu Sans"/>
              </a:rPr>
              <a:t>	</a:t>
            </a:r>
          </a:p>
          <a:p>
            <a:pPr algn="l">
              <a:lnSpc>
                <a:spcPct val="100000"/>
              </a:lnSpc>
            </a:pPr>
            <a:r>
              <a:rPr lang="en-US" b="1" spc="-1" dirty="0">
                <a:solidFill>
                  <a:srgbClr val="000000"/>
                </a:solidFill>
                <a:ea typeface="DejaVu Sans"/>
              </a:rPr>
              <a:t>Benefits</a:t>
            </a:r>
          </a:p>
          <a:p>
            <a:pPr marL="285750" indent="-285750" algn="l">
              <a:lnSpc>
                <a:spcPct val="100000"/>
              </a:lnSpc>
              <a:buFont typeface="Wingdings" panose="05000000000000000000" pitchFamily="2" charset="2"/>
              <a:buChar char="q"/>
            </a:pPr>
            <a:r>
              <a:rPr lang="en-US" spc="-1" dirty="0">
                <a:solidFill>
                  <a:srgbClr val="000000"/>
                </a:solidFill>
                <a:ea typeface="DejaVu Sans"/>
              </a:rPr>
              <a:t>Highly Accurate &amp; Continuously Learning</a:t>
            </a:r>
          </a:p>
          <a:p>
            <a:pPr marL="285750" indent="-285750" algn="l">
              <a:lnSpc>
                <a:spcPct val="100000"/>
              </a:lnSpc>
              <a:buFont typeface="Wingdings" panose="05000000000000000000" pitchFamily="2" charset="2"/>
              <a:buChar char="q"/>
            </a:pPr>
            <a:r>
              <a:rPr lang="en-US" spc="-1" dirty="0">
                <a:solidFill>
                  <a:srgbClr val="000000"/>
                </a:solidFill>
                <a:ea typeface="DejaVu Sans"/>
              </a:rPr>
              <a:t>Easy to Integrate into Your Applications</a:t>
            </a:r>
          </a:p>
          <a:p>
            <a:pPr marL="285750" indent="-285750" algn="l">
              <a:lnSpc>
                <a:spcPct val="100000"/>
              </a:lnSpc>
              <a:buFont typeface="Wingdings" panose="05000000000000000000" pitchFamily="2" charset="2"/>
              <a:buChar char="q"/>
            </a:pPr>
            <a:r>
              <a:rPr lang="en-US" spc="-1" dirty="0">
                <a:solidFill>
                  <a:srgbClr val="000000"/>
                </a:solidFill>
                <a:ea typeface="DejaVu Sans"/>
              </a:rPr>
              <a:t>Scalable</a:t>
            </a:r>
            <a:endParaRPr lang="en-US" spc="-1" dirty="0" smtClean="0">
              <a:solidFill>
                <a:srgbClr val="000000"/>
              </a:solidFill>
              <a:ea typeface="DejaVu Sans"/>
            </a:endParaRPr>
          </a:p>
        </p:txBody>
      </p:sp>
      <p:pic>
        <p:nvPicPr>
          <p:cNvPr id="4" name="Picture 3"/>
          <p:cNvPicPr/>
          <p:nvPr/>
        </p:nvPicPr>
        <p:blipFill>
          <a:blip r:embed="rId3"/>
          <a:stretch/>
        </p:blipFill>
        <p:spPr>
          <a:xfrm>
            <a:off x="8045797" y="3213396"/>
            <a:ext cx="3466080" cy="1313280"/>
          </a:xfrm>
          <a:prstGeom prst="rect">
            <a:avLst/>
          </a:prstGeom>
          <a:ln>
            <a:noFill/>
          </a:ln>
        </p:spPr>
      </p:pic>
    </p:spTree>
    <p:extLst>
      <p:ext uri="{BB962C8B-B14F-4D97-AF65-F5344CB8AC3E}">
        <p14:creationId xmlns:p14="http://schemas.microsoft.com/office/powerpoint/2010/main" val="1514202493"/>
      </p:ext>
    </p:extLst>
  </p:cSld>
  <p:clrMapOvr>
    <a:masterClrMapping/>
  </p:clrMapOvr>
  <p:timing>
    <p:tnLst>
      <p:par>
        <p:cTn id="1" dur="indefinite" restart="never" nodeType="tmRoot"/>
      </p:par>
    </p:tnLst>
  </p:timing>
</p:sld>
</file>

<file path=ppt/theme/theme1.xml><?xml version="1.0" encoding="utf-8"?>
<a:theme xmlns:a="http://schemas.openxmlformats.org/drawingml/2006/main" name="Endava PPT slides">
  <a:themeElements>
    <a:clrScheme name="Endava colors">
      <a:dk1>
        <a:srgbClr val="000000"/>
      </a:dk1>
      <a:lt1>
        <a:srgbClr val="FFFFFF"/>
      </a:lt1>
      <a:dk2>
        <a:srgbClr val="BDBEC0"/>
      </a:dk2>
      <a:lt2>
        <a:srgbClr val="FFFFFF"/>
      </a:lt2>
      <a:accent1>
        <a:srgbClr val="DF411C"/>
      </a:accent1>
      <a:accent2>
        <a:srgbClr val="000000"/>
      </a:accent2>
      <a:accent3>
        <a:srgbClr val="E8775C"/>
      </a:accent3>
      <a:accent4>
        <a:srgbClr val="7F878B"/>
      </a:accent4>
      <a:accent5>
        <a:srgbClr val="252729"/>
      </a:accent5>
      <a:accent6>
        <a:srgbClr val="000000"/>
      </a:accent6>
      <a:hlink>
        <a:srgbClr val="DF411C"/>
      </a:hlink>
      <a:folHlink>
        <a:srgbClr val="000000"/>
      </a:folHlink>
    </a:clrScheme>
    <a:fontScheme name="Endava standard font">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August2016" id="{8759937A-5D00-4C83-80D3-05A5A75A846C}" vid="{73A0825B-A9DC-4B49-80BD-44022E3E56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4e7e4dd7-87a7-44ed-a117-880e36b8a711">WMENFUZ2NZA5-29392445-8589</_dlc_DocId>
    <_dlc_DocIdUrl xmlns="4e7e4dd7-87a7-44ed-a117-880e36b8a711">
      <Url>https://one.endava.com/Group/SalesAndMarketing/_layouts/15/DocIdRedir.aspx?ID=WMENFUZ2NZA5-29392445-8589</Url>
      <Description>WMENFUZ2NZA5-29392445-8589</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53FBAAD7C9E6E745B7FEE6CC7DC24E33" ma:contentTypeVersion="0" ma:contentTypeDescription="Create a new document." ma:contentTypeScope="" ma:versionID="bcc4530fba5faa5e1c6226d6341d4ae9">
  <xsd:schema xmlns:xsd="http://www.w3.org/2001/XMLSchema" xmlns:xs="http://www.w3.org/2001/XMLSchema" xmlns:p="http://schemas.microsoft.com/office/2006/metadata/properties" xmlns:ns2="4e7e4dd7-87a7-44ed-a117-880e36b8a711" targetNamespace="http://schemas.microsoft.com/office/2006/metadata/properties" ma:root="true" ma:fieldsID="92143b6738aaad5a27d8fc4d0e9aeb7f" ns2:_="">
    <xsd:import namespace="4e7e4dd7-87a7-44ed-a117-880e36b8a711"/>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e7e4dd7-87a7-44ed-a117-880e36b8a711"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BC57224-B575-4CEF-909E-36764AD2B883}">
  <ds:schemaRefs>
    <ds:schemaRef ds:uri="http://schemas.microsoft.com/sharepoint/events"/>
  </ds:schemaRefs>
</ds:datastoreItem>
</file>

<file path=customXml/itemProps2.xml><?xml version="1.0" encoding="utf-8"?>
<ds:datastoreItem xmlns:ds="http://schemas.openxmlformats.org/officeDocument/2006/customXml" ds:itemID="{0DE70423-9FE9-4B65-9BE2-E34FCE1BD5F6}">
  <ds:schemaRefs>
    <ds:schemaRef ds:uri="http://schemas.microsoft.com/office/2006/metadata/properties"/>
    <ds:schemaRef ds:uri="http://purl.org/dc/elements/1.1/"/>
    <ds:schemaRef ds:uri="http://schemas.microsoft.com/office/2006/documentManagement/types"/>
    <ds:schemaRef ds:uri="4e7e4dd7-87a7-44ed-a117-880e36b8a711"/>
    <ds:schemaRef ds:uri="http://www.w3.org/XML/1998/namespace"/>
    <ds:schemaRef ds:uri="http://schemas.microsoft.com/office/infopath/2007/PartnerControls"/>
    <ds:schemaRef ds:uri="http://purl.org/dc/terms/"/>
    <ds:schemaRef ds:uri="http://purl.org/dc/dcmitype/"/>
    <ds:schemaRef ds:uri="http://schemas.openxmlformats.org/package/2006/metadata/core-properties"/>
  </ds:schemaRefs>
</ds:datastoreItem>
</file>

<file path=customXml/itemProps3.xml><?xml version="1.0" encoding="utf-8"?>
<ds:datastoreItem xmlns:ds="http://schemas.openxmlformats.org/officeDocument/2006/customXml" ds:itemID="{F42C2D96-7AE6-498C-A65A-58BFE51032EB}">
  <ds:schemaRefs>
    <ds:schemaRef ds:uri="http://schemas.microsoft.com/sharepoint/v3/contenttype/forms"/>
  </ds:schemaRefs>
</ds:datastoreItem>
</file>

<file path=customXml/itemProps4.xml><?xml version="1.0" encoding="utf-8"?>
<ds:datastoreItem xmlns:ds="http://schemas.openxmlformats.org/officeDocument/2006/customXml" ds:itemID="{8EB9DC28-FC5A-4BF8-B23A-4776689879D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e7e4dd7-87a7-44ed-a117-880e36b8a71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PPT-template-August2016</Template>
  <TotalTime>872</TotalTime>
  <Words>526</Words>
  <Application>Microsoft Office PowerPoint</Application>
  <PresentationFormat>Widescreen</PresentationFormat>
  <Paragraphs>138</Paragraphs>
  <Slides>18</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Arial Narrow</vt:lpstr>
      <vt:lpstr>Arial Narrow Bold</vt:lpstr>
      <vt:lpstr>Calibri</vt:lpstr>
      <vt:lpstr>DejaVu Sans</vt:lpstr>
      <vt:lpstr>Helvetica Neue Light</vt:lpstr>
      <vt:lpstr>Wingdings</vt:lpstr>
      <vt:lpstr>Endava PPT slides</vt:lpstr>
      <vt:lpstr>AWS Serverless and CloudFormation</vt:lpstr>
      <vt:lpstr>Agenda</vt:lpstr>
      <vt:lpstr>Type of cloud Services</vt:lpstr>
      <vt:lpstr>Serverless computing</vt:lpstr>
      <vt:lpstr>Start from vision</vt:lpstr>
      <vt:lpstr>Amazon polly</vt:lpstr>
      <vt:lpstr>Amazon S3</vt:lpstr>
      <vt:lpstr>Amazon Dynamo DB</vt:lpstr>
      <vt:lpstr>Amazon Translate</vt:lpstr>
      <vt:lpstr>Text to speech architecture</vt:lpstr>
      <vt:lpstr>AWS CloudFormation</vt:lpstr>
      <vt:lpstr>PowerPoint Presentation</vt:lpstr>
      <vt:lpstr>PowerPoint Presentation</vt:lpstr>
      <vt:lpstr>Next Steps</vt:lpstr>
      <vt:lpstr>Why you should learn cloud</vt:lpstr>
      <vt:lpstr>review</vt:lpstr>
      <vt:lpstr>PowerPoint Presentation</vt:lpstr>
      <vt:lpstr>THANK YOU</vt:lpstr>
    </vt:vector>
  </TitlesOfParts>
  <Company>Endava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use colour for keywords</dc:title>
  <dc:creator>Ana Maria Scridon</dc:creator>
  <cp:lastModifiedBy>Mihai Stangaciu</cp:lastModifiedBy>
  <cp:revision>186</cp:revision>
  <cp:lastPrinted>2015-07-09T12:46:33Z</cp:lastPrinted>
  <dcterms:created xsi:type="dcterms:W3CDTF">2017-02-27T09:06:14Z</dcterms:created>
  <dcterms:modified xsi:type="dcterms:W3CDTF">2019-04-07T14:57:42Z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0x01010053FBAAD7C9E6E745B7FEE6CC7DC24E33</vt:lpwstr>
  </property>
  <property fmtid="{D5CDD505-2E9C-101B-9397-08002B2CF9AE}" pid="3" name="_dlc_DocIdItemGuid">
    <vt:lpwstr>b31bafd3-3c2c-442e-bbbb-25765d6fab2c</vt:lpwstr>
  </property>
</Properties>
</file>